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10" r:id="rId1"/>
  </p:sldMasterIdLst>
  <p:notesMasterIdLst>
    <p:notesMasterId r:id="rId66"/>
  </p:notesMasterIdLst>
  <p:handoutMasterIdLst>
    <p:handoutMasterId r:id="rId67"/>
  </p:handoutMasterIdLst>
  <p:sldIdLst>
    <p:sldId id="258" r:id="rId2"/>
    <p:sldId id="417" r:id="rId3"/>
    <p:sldId id="360" r:id="rId4"/>
    <p:sldId id="430" r:id="rId5"/>
    <p:sldId id="378" r:id="rId6"/>
    <p:sldId id="394" r:id="rId7"/>
    <p:sldId id="395" r:id="rId8"/>
    <p:sldId id="396" r:id="rId9"/>
    <p:sldId id="439" r:id="rId10"/>
    <p:sldId id="380" r:id="rId11"/>
    <p:sldId id="426" r:id="rId12"/>
    <p:sldId id="315" r:id="rId13"/>
    <p:sldId id="325" r:id="rId14"/>
    <p:sldId id="327" r:id="rId15"/>
    <p:sldId id="440" r:id="rId16"/>
    <p:sldId id="381" r:id="rId17"/>
    <p:sldId id="352" r:id="rId18"/>
    <p:sldId id="421" r:id="rId19"/>
    <p:sldId id="403" r:id="rId20"/>
    <p:sldId id="354" r:id="rId21"/>
    <p:sldId id="444" r:id="rId22"/>
    <p:sldId id="445" r:id="rId23"/>
    <p:sldId id="351" r:id="rId24"/>
    <p:sldId id="413" r:id="rId25"/>
    <p:sldId id="433" r:id="rId26"/>
    <p:sldId id="418" r:id="rId27"/>
    <p:sldId id="436" r:id="rId28"/>
    <p:sldId id="412" r:id="rId29"/>
    <p:sldId id="419" r:id="rId30"/>
    <p:sldId id="424" r:id="rId31"/>
    <p:sldId id="422" r:id="rId32"/>
    <p:sldId id="423" r:id="rId33"/>
    <p:sldId id="427" r:id="rId34"/>
    <p:sldId id="446" r:id="rId35"/>
    <p:sldId id="425" r:id="rId36"/>
    <p:sldId id="411" r:id="rId37"/>
    <p:sldId id="432" r:id="rId38"/>
    <p:sldId id="275" r:id="rId39"/>
    <p:sldId id="272" r:id="rId40"/>
    <p:sldId id="414" r:id="rId41"/>
    <p:sldId id="399" r:id="rId42"/>
    <p:sldId id="383" r:id="rId43"/>
    <p:sldId id="443" r:id="rId44"/>
    <p:sldId id="329" r:id="rId45"/>
    <p:sldId id="428" r:id="rId46"/>
    <p:sldId id="330" r:id="rId47"/>
    <p:sldId id="331" r:id="rId48"/>
    <p:sldId id="437" r:id="rId49"/>
    <p:sldId id="438" r:id="rId50"/>
    <p:sldId id="357" r:id="rId51"/>
    <p:sldId id="376" r:id="rId52"/>
    <p:sldId id="415" r:id="rId53"/>
    <p:sldId id="368" r:id="rId54"/>
    <p:sldId id="346" r:id="rId55"/>
    <p:sldId id="386" r:id="rId56"/>
    <p:sldId id="387" r:id="rId57"/>
    <p:sldId id="369" r:id="rId58"/>
    <p:sldId id="390" r:id="rId59"/>
    <p:sldId id="345" r:id="rId60"/>
    <p:sldId id="442" r:id="rId61"/>
    <p:sldId id="388" r:id="rId62"/>
    <p:sldId id="391" r:id="rId63"/>
    <p:sldId id="349" r:id="rId64"/>
    <p:sldId id="318" r:id="rId65"/>
  </p:sldIdLst>
  <p:sldSz cx="9144000" cy="5143500" type="screen16x9"/>
  <p:notesSz cx="6858000" cy="9144000"/>
  <p:defaultTextStyle>
    <a:defPPr>
      <a:defRPr lang="en-US"/>
    </a:defPPr>
    <a:lvl1pPr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5pPr>
    <a:lvl6pPr marL="2286000" algn="l" defTabSz="914400" rtl="0" eaLnBrk="1" latinLnBrk="0" hangingPunct="1">
      <a:defRPr sz="2400" kern="1200">
        <a:solidFill>
          <a:schemeClr val="tx1"/>
        </a:solidFill>
        <a:latin typeface="45 Helvetica Light" charset="0"/>
        <a:ea typeface="ＭＳ Ｐゴシック" charset="-128"/>
        <a:cs typeface="+mn-cs"/>
      </a:defRPr>
    </a:lvl6pPr>
    <a:lvl7pPr marL="2743200" algn="l" defTabSz="914400" rtl="0" eaLnBrk="1" latinLnBrk="0" hangingPunct="1">
      <a:defRPr sz="2400" kern="1200">
        <a:solidFill>
          <a:schemeClr val="tx1"/>
        </a:solidFill>
        <a:latin typeface="45 Helvetica Light" charset="0"/>
        <a:ea typeface="ＭＳ Ｐゴシック" charset="-128"/>
        <a:cs typeface="+mn-cs"/>
      </a:defRPr>
    </a:lvl7pPr>
    <a:lvl8pPr marL="3200400" algn="l" defTabSz="914400" rtl="0" eaLnBrk="1" latinLnBrk="0" hangingPunct="1">
      <a:defRPr sz="2400" kern="1200">
        <a:solidFill>
          <a:schemeClr val="tx1"/>
        </a:solidFill>
        <a:latin typeface="45 Helvetica Light" charset="0"/>
        <a:ea typeface="ＭＳ Ｐゴシック" charset="-128"/>
        <a:cs typeface="+mn-cs"/>
      </a:defRPr>
    </a:lvl8pPr>
    <a:lvl9pPr marL="3657600" algn="l" defTabSz="914400" rtl="0" eaLnBrk="1" latinLnBrk="0" hangingPunct="1">
      <a:defRPr sz="2400" kern="1200">
        <a:solidFill>
          <a:schemeClr val="tx1"/>
        </a:solidFill>
        <a:latin typeface="45 Helvetica Light"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BB0027"/>
    <a:srgbClr val="BB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57"/>
    <p:restoredTop sz="76164"/>
  </p:normalViewPr>
  <p:slideViewPr>
    <p:cSldViewPr>
      <p:cViewPr varScale="1">
        <p:scale>
          <a:sx n="108" d="100"/>
          <a:sy n="108" d="100"/>
        </p:scale>
        <p:origin x="2384" y="496"/>
      </p:cViewPr>
      <p:guideLst>
        <p:guide orient="horz" pos="1620"/>
        <p:guide pos="2880"/>
      </p:guideLst>
    </p:cSldViewPr>
  </p:slideViewPr>
  <p:outlineViewPr>
    <p:cViewPr>
      <p:scale>
        <a:sx n="33" d="100"/>
        <a:sy n="33" d="100"/>
      </p:scale>
      <p:origin x="0" y="-18992"/>
    </p:cViewPr>
  </p:outlineViewPr>
  <p:notesTextViewPr>
    <p:cViewPr>
      <p:scale>
        <a:sx n="100" d="100"/>
        <a:sy n="100" d="100"/>
      </p:scale>
      <p:origin x="0" y="0"/>
    </p:cViewPr>
  </p:notesTextViewPr>
  <p:sorterViewPr>
    <p:cViewPr>
      <p:scale>
        <a:sx n="150" d="100"/>
        <a:sy n="150" d="100"/>
      </p:scale>
      <p:origin x="0" y="0"/>
    </p:cViewPr>
  </p:sorterViewPr>
  <p:notesViewPr>
    <p:cSldViewPr>
      <p:cViewPr>
        <p:scale>
          <a:sx n="77" d="100"/>
          <a:sy n="77" d="100"/>
        </p:scale>
        <p:origin x="3544" y="7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charset="0"/>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atin typeface="Open Sans" charset="0"/>
              </a:defRPr>
            </a:lvl1pPr>
          </a:lstStyle>
          <a:p>
            <a:pPr>
              <a:defRPr/>
            </a:pPr>
            <a:fld id="{59AAF3D2-EDFA-BA42-9460-032E57456FC5}" type="datetimeFigureOut">
              <a:rPr lang="en-US"/>
              <a:pPr>
                <a:defRPr/>
              </a:pPr>
              <a:t>5/28/25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atin typeface="Open Sans"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atin typeface="Open Sans" charset="0"/>
              </a:defRPr>
            </a:lvl1pPr>
          </a:lstStyle>
          <a:p>
            <a:pPr>
              <a:defRPr/>
            </a:pPr>
            <a:fld id="{53E6B18D-BC97-A741-A494-5A40B396D863}"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baseline="0">
                <a:latin typeface="Open Sans" charset="0"/>
                <a:ea typeface="ＭＳ Ｐゴシック" charset="0"/>
                <a:cs typeface="Geneva" charset="0"/>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baseline="0">
                <a:latin typeface="Open Sans" charset="0"/>
                <a:ea typeface="ＭＳ Ｐゴシック" charset="0"/>
                <a:cs typeface="Geneva"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baseline="0">
                <a:latin typeface="Open Sans" charset="0"/>
                <a:ea typeface="ＭＳ Ｐゴシック" charset="0"/>
                <a:cs typeface="Geneva" charset="0"/>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baseline="0">
                <a:latin typeface="Open Sans" charset="0"/>
              </a:defRPr>
            </a:lvl1pPr>
          </a:lstStyle>
          <a:p>
            <a:pPr>
              <a:defRPr/>
            </a:pPr>
            <a:fld id="{2B24F439-14CB-B64A-A38E-43868DBA8F9B}"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Open Sans" charset="0"/>
        <a:ea typeface="ＭＳ Ｐゴシック" charset="0"/>
        <a:cs typeface="Geneva" pitchFamily="-110" charset="-128"/>
      </a:defRPr>
    </a:lvl1pPr>
    <a:lvl2pPr marL="457200" algn="l" rtl="0" eaLnBrk="0" fontAlgn="base" hangingPunct="0">
      <a:spcBef>
        <a:spcPct val="30000"/>
      </a:spcBef>
      <a:spcAft>
        <a:spcPct val="0"/>
      </a:spcAft>
      <a:defRPr sz="1200" kern="1200">
        <a:solidFill>
          <a:schemeClr val="tx1"/>
        </a:solidFill>
        <a:latin typeface="Open Sans" charset="0"/>
        <a:ea typeface="Geneva" pitchFamily="-110" charset="-128"/>
        <a:cs typeface="Geneva" charset="0"/>
      </a:defRPr>
    </a:lvl2pPr>
    <a:lvl3pPr marL="914400" algn="l" rtl="0" eaLnBrk="0" fontAlgn="base" hangingPunct="0">
      <a:spcBef>
        <a:spcPct val="30000"/>
      </a:spcBef>
      <a:spcAft>
        <a:spcPct val="0"/>
      </a:spcAft>
      <a:defRPr sz="1200" kern="1200">
        <a:solidFill>
          <a:schemeClr val="tx1"/>
        </a:solidFill>
        <a:latin typeface="Open Sans" charset="0"/>
        <a:ea typeface="Geneva" pitchFamily="-110" charset="-128"/>
        <a:cs typeface="Geneva" charset="0"/>
      </a:defRPr>
    </a:lvl3pPr>
    <a:lvl4pPr marL="1371600" algn="l" rtl="0" eaLnBrk="0" fontAlgn="base" hangingPunct="0">
      <a:spcBef>
        <a:spcPct val="30000"/>
      </a:spcBef>
      <a:spcAft>
        <a:spcPct val="0"/>
      </a:spcAft>
      <a:defRPr sz="1200" kern="1200">
        <a:solidFill>
          <a:schemeClr val="tx1"/>
        </a:solidFill>
        <a:latin typeface="Open Sans" charset="0"/>
        <a:ea typeface="Geneva" pitchFamily="-110" charset="-128"/>
        <a:cs typeface="Geneva" charset="0"/>
      </a:defRPr>
    </a:lvl4pPr>
    <a:lvl5pPr marL="1828800" algn="l" rtl="0" eaLnBrk="0" fontAlgn="base" hangingPunct="0">
      <a:spcBef>
        <a:spcPct val="30000"/>
      </a:spcBef>
      <a:spcAft>
        <a:spcPct val="0"/>
      </a:spcAft>
      <a:defRPr sz="1200" kern="1200">
        <a:solidFill>
          <a:schemeClr val="tx1"/>
        </a:solidFill>
        <a:latin typeface="Open Sans" charset="0"/>
        <a:ea typeface="Geneva" pitchFamily="-110" charset="-128"/>
        <a:cs typeface="Geneva"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128"/>
              </a:defRPr>
            </a:lvl1pPr>
            <a:lvl2pPr marL="742950" indent="-285750">
              <a:defRPr sz="2400">
                <a:solidFill>
                  <a:schemeClr val="tx1"/>
                </a:solidFill>
                <a:latin typeface="45 Helvetica Light" charset="0"/>
                <a:ea typeface="ＭＳ Ｐゴシック" charset="-128"/>
              </a:defRPr>
            </a:lvl2pPr>
            <a:lvl3pPr marL="1143000" indent="-228600">
              <a:defRPr sz="2400">
                <a:solidFill>
                  <a:schemeClr val="tx1"/>
                </a:solidFill>
                <a:latin typeface="45 Helvetica Light" charset="0"/>
                <a:ea typeface="ＭＳ Ｐゴシック" charset="-128"/>
              </a:defRPr>
            </a:lvl3pPr>
            <a:lvl4pPr marL="1600200" indent="-228600">
              <a:defRPr sz="2400">
                <a:solidFill>
                  <a:schemeClr val="tx1"/>
                </a:solidFill>
                <a:latin typeface="45 Helvetica Light" charset="0"/>
                <a:ea typeface="ＭＳ Ｐゴシック" charset="-128"/>
              </a:defRPr>
            </a:lvl4pPr>
            <a:lvl5pPr marL="2057400" indent="-228600">
              <a:defRPr sz="2400">
                <a:solidFill>
                  <a:schemeClr val="tx1"/>
                </a:solidFill>
                <a:latin typeface="45 Helvetica Light" charset="0"/>
                <a:ea typeface="ＭＳ Ｐゴシック" charset="-128"/>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128"/>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128"/>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128"/>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128"/>
              </a:defRPr>
            </a:lvl9pPr>
          </a:lstStyle>
          <a:p>
            <a:fld id="{A4676FBE-E17B-9F40-B294-2A0EC4B80004}" type="slidenum">
              <a:rPr lang="en-US" altLang="x-none" sz="1200">
                <a:latin typeface="Open Sans" charset="0"/>
              </a:rPr>
              <a:pPr/>
              <a:t>1</a:t>
            </a:fld>
            <a:endParaRPr lang="en-US" altLang="x-none" sz="1200">
              <a:latin typeface="Open Sans" charset="0"/>
            </a:endParaRPr>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x-none" dirty="0">
                <a:ea typeface="ＭＳ Ｐゴシック" charset="-128"/>
                <a:cs typeface="Geneva" charset="0"/>
              </a:rPr>
              <a:t>  </a:t>
            </a:r>
          </a:p>
        </p:txBody>
      </p:sp>
    </p:spTree>
    <p:extLst>
      <p:ext uri="{BB962C8B-B14F-4D97-AF65-F5344CB8AC3E}">
        <p14:creationId xmlns:p14="http://schemas.microsoft.com/office/powerpoint/2010/main" val="298275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kind of note</a:t>
            </a:r>
          </a:p>
          <a:p>
            <a:endParaRPr lang="en-US" dirty="0"/>
          </a:p>
          <a:p>
            <a:r>
              <a:rPr lang="en-US" dirty="0"/>
              <a:t>Sample pathology report. Completely different terminology. </a:t>
            </a:r>
          </a:p>
          <a:p>
            <a:endParaRPr lang="en-US" dirty="0"/>
          </a:p>
          <a:p>
            <a:r>
              <a:rPr lang="en-US" dirty="0"/>
              <a:t>Not even in SOAP format. </a:t>
            </a:r>
          </a:p>
          <a:p>
            <a:endParaRPr lang="en-US" dirty="0"/>
          </a:p>
          <a:p>
            <a:r>
              <a:rPr lang="en-US" dirty="0"/>
              <a:t>variety of clinical narratives</a:t>
            </a:r>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11</a:t>
            </a:fld>
            <a:endParaRPr lang="en-US" altLang="x-none"/>
          </a:p>
        </p:txBody>
      </p:sp>
    </p:spTree>
    <p:extLst>
      <p:ext uri="{BB962C8B-B14F-4D97-AF65-F5344CB8AC3E}">
        <p14:creationId xmlns:p14="http://schemas.microsoft.com/office/powerpoint/2010/main" val="56287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text fit into the overall clinical record?</a:t>
            </a:r>
          </a:p>
          <a:p>
            <a:endParaRPr lang="en-US" dirty="0"/>
          </a:p>
          <a:p>
            <a:r>
              <a:rPr lang="en-US" dirty="0"/>
              <a:t>Imagine 2 hypothetical worlds:</a:t>
            </a:r>
          </a:p>
          <a:p>
            <a:endParaRPr lang="en-US" dirty="0"/>
          </a:p>
          <a:p>
            <a:r>
              <a:rPr lang="en-US" dirty="0"/>
              <a:t>Left: Why is this implausible? (hell for clinicians!) </a:t>
            </a:r>
          </a:p>
          <a:p>
            <a:endParaRPr lang="en-US" dirty="0"/>
          </a:p>
          <a:p>
            <a:r>
              <a:rPr lang="en-US" dirty="0"/>
              <a:t>Right: why is this implausible? (Billing, risk stratification, epidemiology (disease tracking – upcoming lek), etc.</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12</a:t>
            </a:fld>
            <a:endParaRPr lang="en-US" altLang="x-none"/>
          </a:p>
        </p:txBody>
      </p:sp>
    </p:spTree>
    <p:extLst>
      <p:ext uri="{BB962C8B-B14F-4D97-AF65-F5344CB8AC3E}">
        <p14:creationId xmlns:p14="http://schemas.microsoft.com/office/powerpoint/2010/main" val="2692159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makes clinical notes so nasty to work with?</a:t>
            </a:r>
          </a:p>
          <a:p>
            <a:endParaRPr lang="en-US" dirty="0"/>
          </a:p>
          <a:p>
            <a:r>
              <a:rPr lang="en-US" dirty="0"/>
              <a:t>Another language. Clinicians talking to clinicians. </a:t>
            </a:r>
          </a:p>
          <a:p>
            <a:endParaRPr lang="en-US" dirty="0"/>
          </a:p>
          <a:p>
            <a:r>
              <a:rPr lang="en-US" dirty="0"/>
              <a:t>This:  actual nursing note.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13</a:t>
            </a:fld>
            <a:endParaRPr lang="en-US" altLang="x-none"/>
          </a:p>
        </p:txBody>
      </p:sp>
    </p:spTree>
    <p:extLst>
      <p:ext uri="{BB962C8B-B14F-4D97-AF65-F5344CB8AC3E}">
        <p14:creationId xmlns:p14="http://schemas.microsoft.com/office/powerpoint/2010/main" val="2386856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 could be atrial fibrillation but likely not in this context (next to VSS)</a:t>
            </a:r>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14</a:t>
            </a:fld>
            <a:endParaRPr lang="en-US" altLang="x-none"/>
          </a:p>
        </p:txBody>
      </p:sp>
    </p:spTree>
    <p:extLst>
      <p:ext uri="{BB962C8B-B14F-4D97-AF65-F5344CB8AC3E}">
        <p14:creationId xmlns:p14="http://schemas.microsoft.com/office/powerpoint/2010/main" val="791321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Copy &amp; paste.</a:t>
            </a:r>
          </a:p>
          <a:p>
            <a:pPr marL="285750" indent="-285750">
              <a:buFontTx/>
              <a:buChar char="-"/>
            </a:pPr>
            <a:r>
              <a:rPr lang="en-US" dirty="0">
                <a:solidFill>
                  <a:srgbClr val="323A45"/>
                </a:solidFill>
                <a:highlight>
                  <a:srgbClr val="FFFFFF"/>
                </a:highlight>
                <a:latin typeface="Work Sans" pitchFamily="2" charset="77"/>
              </a:rPr>
              <a:t>Providers often copy the last progress note and then edit selectively</a:t>
            </a:r>
          </a:p>
          <a:p>
            <a:pPr marL="285750" indent="-285750">
              <a:buFontTx/>
              <a:buChar char="-"/>
            </a:pPr>
            <a:r>
              <a:rPr lang="en-US" dirty="0">
                <a:solidFill>
                  <a:srgbClr val="323A45"/>
                </a:solidFill>
                <a:highlight>
                  <a:srgbClr val="FFFFFF"/>
                </a:highlight>
                <a:latin typeface="Work Sans" pitchFamily="2" charset="77"/>
              </a:rPr>
              <a:t>Providers copy sections (e.g. meds) which haven’t changed</a:t>
            </a:r>
            <a:endParaRPr lang="en-US" u="sng" dirty="0">
              <a:solidFill>
                <a:srgbClr val="323A45"/>
              </a:solidFill>
              <a:highlight>
                <a:srgbClr val="FFFFFF"/>
              </a:highlight>
              <a:latin typeface="Work Sans" pitchFamily="2" charset="77"/>
            </a:endParaRPr>
          </a:p>
          <a:p>
            <a:pPr marL="0" indent="0"/>
            <a:br>
              <a:rPr lang="en-US" u="sng" dirty="0">
                <a:solidFill>
                  <a:srgbClr val="323A45"/>
                </a:solidFill>
                <a:highlight>
                  <a:srgbClr val="FFFFFF"/>
                </a:highlight>
                <a:latin typeface="Work Sans" pitchFamily="2" charset="77"/>
              </a:rPr>
            </a:br>
            <a:r>
              <a:rPr lang="en-US" u="sng" dirty="0">
                <a:solidFill>
                  <a:srgbClr val="323A45"/>
                </a:solidFill>
                <a:highlight>
                  <a:srgbClr val="FFFFFF"/>
                </a:highlight>
                <a:latin typeface="Work Sans" pitchFamily="2" charset="77"/>
              </a:rPr>
              <a:t>Problem because:</a:t>
            </a:r>
          </a:p>
          <a:p>
            <a:pPr marL="285750" indent="-285750">
              <a:buFontTx/>
              <a:buChar char="-"/>
            </a:pPr>
            <a:r>
              <a:rPr lang="en-US" dirty="0">
                <a:solidFill>
                  <a:srgbClr val="323A45"/>
                </a:solidFill>
                <a:highlight>
                  <a:srgbClr val="FFFFFF"/>
                </a:highlight>
                <a:latin typeface="Work Sans" pitchFamily="2" charset="77"/>
              </a:rPr>
              <a:t>Chart bloat – “needle in a haystack” problem</a:t>
            </a:r>
          </a:p>
          <a:p>
            <a:pPr marL="285750" indent="-285750">
              <a:buFontTx/>
              <a:buChar char="-"/>
            </a:pPr>
            <a:r>
              <a:rPr lang="en-US" dirty="0">
                <a:solidFill>
                  <a:srgbClr val="323A45"/>
                </a:solidFill>
                <a:highlight>
                  <a:srgbClr val="FFFFFF"/>
                </a:highlight>
                <a:latin typeface="Work Sans" pitchFamily="2" charset="77"/>
              </a:rPr>
              <a:t>Bias: Certain data can be overrepresented in training data</a:t>
            </a:r>
          </a:p>
          <a:p>
            <a:endParaRPr lang="en-US" dirty="0">
              <a:solidFill>
                <a:srgbClr val="323A45"/>
              </a:solidFill>
              <a:highlight>
                <a:srgbClr val="FFFFFF"/>
              </a:highlight>
              <a:latin typeface="Work Sans" pitchFamily="2" charset="77"/>
            </a:endParaRPr>
          </a:p>
          <a:p>
            <a:r>
              <a:rPr lang="en-US" dirty="0"/>
              <a:t>Case study reported here:</a:t>
            </a:r>
          </a:p>
          <a:p>
            <a:r>
              <a:rPr lang="en-US" dirty="0"/>
              <a:t>- patient with “PE” in note, kept getting carried forward. Presents in ED. Pulmonary embolism? CT to rule out. </a:t>
            </a:r>
          </a:p>
          <a:p>
            <a:r>
              <a:rPr lang="en-US" dirty="0"/>
              <a:t>- Turns out it stood for ‘physical exam’ </a:t>
            </a:r>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16</a:t>
            </a:fld>
            <a:endParaRPr lang="en-US" altLang="x-none"/>
          </a:p>
        </p:txBody>
      </p:sp>
    </p:spTree>
    <p:extLst>
      <p:ext uri="{BB962C8B-B14F-4D97-AF65-F5344CB8AC3E}">
        <p14:creationId xmlns:p14="http://schemas.microsoft.com/office/powerpoint/2010/main" val="1360670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theory angle: to estimate the amount of entropy or similarity between new and older notes. </a:t>
            </a:r>
          </a:p>
          <a:p>
            <a:endParaRPr lang="en-US" dirty="0"/>
          </a:p>
          <a:p>
            <a:r>
              <a:rPr lang="en-US" dirty="0"/>
              <a:t>Take 2 ”adjacent” notes from one person’s chart </a:t>
            </a:r>
          </a:p>
          <a:p>
            <a:endParaRPr lang="en-US" dirty="0"/>
          </a:p>
          <a:p>
            <a:r>
              <a:rPr lang="en-US" dirty="0"/>
              <a:t>Q: How would you measure the similarity between two clinical notes?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17</a:t>
            </a:fld>
            <a:endParaRPr lang="en-US" altLang="x-none"/>
          </a:p>
        </p:txBody>
      </p:sp>
    </p:spTree>
    <p:extLst>
      <p:ext uri="{BB962C8B-B14F-4D97-AF65-F5344CB8AC3E}">
        <p14:creationId xmlns:p14="http://schemas.microsoft.com/office/powerpoint/2010/main" val="2283974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 = word vectors for document. (Loose notation) </a:t>
            </a:r>
          </a:p>
          <a:p>
            <a:endParaRPr lang="en-US" dirty="0"/>
          </a:p>
          <a:p>
            <a:r>
              <a:rPr lang="en-US" dirty="0"/>
              <a:t>Paper uses none of these, instead it uses… </a:t>
            </a:r>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18</a:t>
            </a:fld>
            <a:endParaRPr lang="en-US" altLang="x-none"/>
          </a:p>
        </p:txBody>
      </p:sp>
    </p:spTree>
    <p:extLst>
      <p:ext uri="{BB962C8B-B14F-4D97-AF65-F5344CB8AC3E}">
        <p14:creationId xmlns:p14="http://schemas.microsoft.com/office/powerpoint/2010/main" val="370814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6C3B0-7129-B50A-72BB-90CB498E4B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44E5A4-8C59-5773-9FED-38A65452DB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0690A7-9686-0E59-0A07-D855943C0235}"/>
              </a:ext>
            </a:extLst>
          </p:cNvPr>
          <p:cNvSpPr>
            <a:spLocks noGrp="1"/>
          </p:cNvSpPr>
          <p:nvPr>
            <p:ph type="body" idx="1"/>
          </p:nvPr>
        </p:nvSpPr>
        <p:spPr/>
        <p:txBody>
          <a:bodyPr/>
          <a:lstStyle/>
          <a:p>
            <a:r>
              <a:rPr lang="en-US" dirty="0"/>
              <a:t>Can use unigrams, bigrams, trigrams. Etc.</a:t>
            </a:r>
          </a:p>
          <a:p>
            <a:endParaRPr lang="en-US" dirty="0"/>
          </a:p>
          <a:p>
            <a:r>
              <a:rPr lang="en-US" dirty="0" err="1"/>
              <a:t>Count_match</a:t>
            </a:r>
            <a:r>
              <a:rPr lang="en-US" dirty="0"/>
              <a:t> = # of matching bigrams in reference &amp; candidate</a:t>
            </a:r>
          </a:p>
          <a:p>
            <a:endParaRPr lang="en-US" dirty="0"/>
          </a:p>
          <a:p>
            <a:r>
              <a:rPr lang="en-US" dirty="0"/>
              <a:t>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91C9C98-3EA6-B6CC-8774-3EE997744547}"/>
              </a:ext>
            </a:extLst>
          </p:cNvPr>
          <p:cNvSpPr>
            <a:spLocks noGrp="1"/>
          </p:cNvSpPr>
          <p:nvPr>
            <p:ph type="sldNum" sz="quarter" idx="5"/>
          </p:nvPr>
        </p:nvSpPr>
        <p:spPr/>
        <p:txBody>
          <a:bodyPr/>
          <a:lstStyle/>
          <a:p>
            <a:pPr>
              <a:defRPr/>
            </a:pPr>
            <a:fld id="{2B24F439-14CB-B64A-A38E-43868DBA8F9B}" type="slidenum">
              <a:rPr lang="en-US" altLang="x-none" smtClean="0"/>
              <a:pPr>
                <a:defRPr/>
              </a:pPr>
              <a:t>19</a:t>
            </a:fld>
            <a:endParaRPr lang="en-US" altLang="x-none"/>
          </a:p>
        </p:txBody>
      </p:sp>
    </p:spTree>
    <p:extLst>
      <p:ext uri="{BB962C8B-B14F-4D97-AF65-F5344CB8AC3E}">
        <p14:creationId xmlns:p14="http://schemas.microsoft.com/office/powerpoint/2010/main" val="1571602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BERTscore</a:t>
            </a:r>
            <a:r>
              <a:rPr lang="en-US" dirty="0"/>
              <a:t> </a:t>
            </a:r>
          </a:p>
          <a:p>
            <a:r>
              <a:rPr lang="en-US" dirty="0"/>
              <a:t> </a:t>
            </a:r>
          </a:p>
          <a:p>
            <a:r>
              <a:rPr lang="en-US" dirty="0"/>
              <a:t>A softer match than ROUGE</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20</a:t>
            </a:fld>
            <a:endParaRPr lang="en-US" altLang="x-none"/>
          </a:p>
        </p:txBody>
      </p:sp>
    </p:spTree>
    <p:extLst>
      <p:ext uri="{BB962C8B-B14F-4D97-AF65-F5344CB8AC3E}">
        <p14:creationId xmlns:p14="http://schemas.microsoft.com/office/powerpoint/2010/main" val="3223145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4BB5B-953C-1005-0182-A7EC048925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8F5A65-7F56-C485-E610-0FCA3301BA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0376A5-15FF-5907-A300-8B70BF2B0102}"/>
              </a:ext>
            </a:extLst>
          </p:cNvPr>
          <p:cNvSpPr>
            <a:spLocks noGrp="1"/>
          </p:cNvSpPr>
          <p:nvPr>
            <p:ph type="body" idx="1"/>
          </p:nvPr>
        </p:nvSpPr>
        <p:spPr/>
        <p:txBody>
          <a:bodyPr/>
          <a:lstStyle/>
          <a:p>
            <a:endParaRPr lang="en-US" dirty="0"/>
          </a:p>
          <a:p>
            <a:r>
              <a:rPr lang="en-US" dirty="0"/>
              <a:t>Intuitively: </a:t>
            </a:r>
            <a:br>
              <a:rPr lang="en-US" dirty="0"/>
            </a:br>
            <a:br>
              <a:rPr lang="en-US" dirty="0"/>
            </a:br>
            <a:r>
              <a:rPr lang="en-US" dirty="0"/>
              <a:t>recall: 1 if you can find an exact match for each token in the other doc. It’s 0 if you can’t find any match for any token. But you get "partial credit" </a:t>
            </a:r>
          </a:p>
          <a:p>
            <a:endParaRPr lang="en-US" dirty="0"/>
          </a:p>
          <a:p>
            <a:r>
              <a:rPr lang="en-US" dirty="0"/>
              <a:t>Similarly for precision (other way around)</a:t>
            </a:r>
          </a:p>
          <a:p>
            <a:endParaRPr lang="en-US" dirty="0"/>
          </a:p>
          <a:p>
            <a:endParaRPr lang="en-US" dirty="0"/>
          </a:p>
        </p:txBody>
      </p:sp>
      <p:sp>
        <p:nvSpPr>
          <p:cNvPr id="4" name="Slide Number Placeholder 3">
            <a:extLst>
              <a:ext uri="{FF2B5EF4-FFF2-40B4-BE49-F238E27FC236}">
                <a16:creationId xmlns:a16="http://schemas.microsoft.com/office/drawing/2014/main" id="{1AB39588-FC9C-E262-FD31-D6E2C00AB231}"/>
              </a:ext>
            </a:extLst>
          </p:cNvPr>
          <p:cNvSpPr>
            <a:spLocks noGrp="1"/>
          </p:cNvSpPr>
          <p:nvPr>
            <p:ph type="sldNum" sz="quarter" idx="5"/>
          </p:nvPr>
        </p:nvSpPr>
        <p:spPr/>
        <p:txBody>
          <a:bodyPr/>
          <a:lstStyle/>
          <a:p>
            <a:pPr>
              <a:defRPr/>
            </a:pPr>
            <a:fld id="{2B24F439-14CB-B64A-A38E-43868DBA8F9B}" type="slidenum">
              <a:rPr lang="en-US" altLang="x-none" smtClean="0"/>
              <a:pPr>
                <a:defRPr/>
              </a:pPr>
              <a:t>21</a:t>
            </a:fld>
            <a:endParaRPr lang="en-US" altLang="x-none"/>
          </a:p>
        </p:txBody>
      </p:sp>
    </p:spTree>
    <p:extLst>
      <p:ext uri="{BB962C8B-B14F-4D97-AF65-F5344CB8AC3E}">
        <p14:creationId xmlns:p14="http://schemas.microsoft.com/office/powerpoint/2010/main" val="1336910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2</a:t>
            </a:fld>
            <a:endParaRPr lang="en-US" altLang="x-none"/>
          </a:p>
        </p:txBody>
      </p:sp>
    </p:spTree>
    <p:extLst>
      <p:ext uri="{BB962C8B-B14F-4D97-AF65-F5344CB8AC3E}">
        <p14:creationId xmlns:p14="http://schemas.microsoft.com/office/powerpoint/2010/main" val="40575047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A1569-8528-FAC2-E3B7-51ABC410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C07FA8-9E72-867B-A39B-5BFBCBDEA2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D57262-A8A2-7029-5556-85DEAF341CD6}"/>
              </a:ext>
            </a:extLst>
          </p:cNvPr>
          <p:cNvSpPr>
            <a:spLocks noGrp="1"/>
          </p:cNvSpPr>
          <p:nvPr>
            <p:ph type="body" idx="1"/>
          </p:nvPr>
        </p:nvSpPr>
        <p:spPr/>
        <p:txBody>
          <a:bodyPr/>
          <a:lstStyle/>
          <a:p>
            <a:r>
              <a:rPr lang="en-US" dirty="0"/>
              <a:t>Which (ROUGE or </a:t>
            </a:r>
            <a:r>
              <a:rPr lang="en-US" dirty="0" err="1"/>
              <a:t>BERTscore</a:t>
            </a:r>
            <a:r>
              <a:rPr lang="en-US" dirty="0"/>
              <a:t>) would be better at capturing when a provider copy/paste?</a:t>
            </a:r>
          </a:p>
          <a:p>
            <a:endParaRPr lang="en-US" dirty="0"/>
          </a:p>
          <a:p>
            <a:r>
              <a:rPr lang="en-US" dirty="0"/>
              <a:t>Which (ROUGE or </a:t>
            </a:r>
            <a:r>
              <a:rPr lang="en-US" dirty="0" err="1"/>
              <a:t>BERTscore</a:t>
            </a:r>
            <a:r>
              <a:rPr lang="en-US" dirty="0"/>
              <a:t>) would be better at measuring how conceptually repetitive the chart is? </a:t>
            </a:r>
          </a:p>
          <a:p>
            <a:r>
              <a:rPr lang="en-US" dirty="0"/>
              <a:t> </a:t>
            </a:r>
          </a:p>
          <a:p>
            <a:endParaRPr lang="en-US" dirty="0"/>
          </a:p>
          <a:p>
            <a:endParaRPr lang="en-US" dirty="0"/>
          </a:p>
        </p:txBody>
      </p:sp>
      <p:sp>
        <p:nvSpPr>
          <p:cNvPr id="4" name="Slide Number Placeholder 3">
            <a:extLst>
              <a:ext uri="{FF2B5EF4-FFF2-40B4-BE49-F238E27FC236}">
                <a16:creationId xmlns:a16="http://schemas.microsoft.com/office/drawing/2014/main" id="{C0F48C4F-321C-C9EF-4AF7-48B4A8DC368C}"/>
              </a:ext>
            </a:extLst>
          </p:cNvPr>
          <p:cNvSpPr>
            <a:spLocks noGrp="1"/>
          </p:cNvSpPr>
          <p:nvPr>
            <p:ph type="sldNum" sz="quarter" idx="5"/>
          </p:nvPr>
        </p:nvSpPr>
        <p:spPr/>
        <p:txBody>
          <a:bodyPr/>
          <a:lstStyle/>
          <a:p>
            <a:pPr>
              <a:defRPr/>
            </a:pPr>
            <a:fld id="{2B24F439-14CB-B64A-A38E-43868DBA8F9B}" type="slidenum">
              <a:rPr lang="en-US" altLang="x-none" smtClean="0"/>
              <a:pPr>
                <a:defRPr/>
              </a:pPr>
              <a:t>22</a:t>
            </a:fld>
            <a:endParaRPr lang="en-US" altLang="x-none"/>
          </a:p>
        </p:txBody>
      </p:sp>
    </p:spTree>
    <p:extLst>
      <p:ext uri="{BB962C8B-B14F-4D97-AF65-F5344CB8AC3E}">
        <p14:creationId xmlns:p14="http://schemas.microsoft.com/office/powerpoint/2010/main" val="2245560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paper actually measured the BERT and ROUGE scores for various kinds of notes</a:t>
            </a:r>
          </a:p>
          <a:p>
            <a:endParaRPr lang="en-US" dirty="0"/>
          </a:p>
          <a:p>
            <a:r>
              <a:rPr lang="en-US" dirty="0"/>
              <a:t>Q: Why are nursing notes and general ICU notes so much lower redundancy? </a:t>
            </a:r>
          </a:p>
          <a:p>
            <a:endParaRPr lang="en-US" dirty="0"/>
          </a:p>
          <a:p>
            <a:r>
              <a:rPr lang="en-US" dirty="0"/>
              <a:t>Perplexity = 2^ (avg negative log likelihood) = 2^{ 1(1/N) \</a:t>
            </a:r>
            <a:r>
              <a:rPr lang="en-US" dirty="0" err="1"/>
              <a:t>sum_i</a:t>
            </a:r>
            <a:r>
              <a:rPr lang="en-US" dirty="0"/>
              <a:t> log p(x_))</a:t>
            </a:r>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23</a:t>
            </a:fld>
            <a:endParaRPr lang="en-US" altLang="x-none"/>
          </a:p>
        </p:txBody>
      </p:sp>
    </p:spTree>
    <p:extLst>
      <p:ext uri="{BB962C8B-B14F-4D97-AF65-F5344CB8AC3E}">
        <p14:creationId xmlns:p14="http://schemas.microsoft.com/office/powerpoint/2010/main" val="1892168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2 ways to use text in a supervised learning setting </a:t>
            </a:r>
          </a:p>
          <a:p>
            <a:endParaRPr lang="en-US" dirty="0"/>
          </a:p>
          <a:p>
            <a:r>
              <a:rPr lang="en-US" dirty="0"/>
              <a:t>Bag of words</a:t>
            </a:r>
          </a:p>
          <a:p>
            <a:r>
              <a:rPr lang="en-US" dirty="0"/>
              <a:t>LDA</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24</a:t>
            </a:fld>
            <a:endParaRPr lang="en-US" altLang="x-none"/>
          </a:p>
        </p:txBody>
      </p:sp>
    </p:spTree>
    <p:extLst>
      <p:ext uri="{BB962C8B-B14F-4D97-AF65-F5344CB8AC3E}">
        <p14:creationId xmlns:p14="http://schemas.microsoft.com/office/powerpoint/2010/main" val="3456143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941AF-99A1-CE7E-8F43-AF1C34C3E3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EF69E-1E0A-432D-E9CB-94F661525E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DEE1A3-2D7D-9D08-111C-835EC087D239}"/>
              </a:ext>
            </a:extLst>
          </p:cNvPr>
          <p:cNvSpPr>
            <a:spLocks noGrp="1"/>
          </p:cNvSpPr>
          <p:nvPr>
            <p:ph type="body" idx="1"/>
          </p:nvPr>
        </p:nvSpPr>
        <p:spPr/>
        <p:txBody>
          <a:bodyPr/>
          <a:lstStyle/>
          <a:p>
            <a:r>
              <a:rPr lang="en-US" dirty="0"/>
              <a:t>Finally a little ML…</a:t>
            </a:r>
          </a:p>
          <a:p>
            <a:endParaRPr lang="en-US" dirty="0"/>
          </a:p>
          <a:p>
            <a:r>
              <a:rPr lang="en-US" dirty="0"/>
              <a:t>First and simplest modeling approach: Bag of words features with a log-reg binary classifier  </a:t>
            </a:r>
          </a:p>
          <a:p>
            <a:endParaRPr lang="en-US" dirty="0"/>
          </a:p>
        </p:txBody>
      </p:sp>
      <p:sp>
        <p:nvSpPr>
          <p:cNvPr id="4" name="Slide Number Placeholder 3">
            <a:extLst>
              <a:ext uri="{FF2B5EF4-FFF2-40B4-BE49-F238E27FC236}">
                <a16:creationId xmlns:a16="http://schemas.microsoft.com/office/drawing/2014/main" id="{84627C4F-2615-5849-A0B4-B9F922438704}"/>
              </a:ext>
            </a:extLst>
          </p:cNvPr>
          <p:cNvSpPr>
            <a:spLocks noGrp="1"/>
          </p:cNvSpPr>
          <p:nvPr>
            <p:ph type="sldNum" sz="quarter" idx="5"/>
          </p:nvPr>
        </p:nvSpPr>
        <p:spPr/>
        <p:txBody>
          <a:bodyPr/>
          <a:lstStyle/>
          <a:p>
            <a:pPr>
              <a:defRPr/>
            </a:pPr>
            <a:fld id="{2B24F439-14CB-B64A-A38E-43868DBA8F9B}" type="slidenum">
              <a:rPr lang="en-US" altLang="x-none" smtClean="0"/>
              <a:pPr>
                <a:defRPr/>
              </a:pPr>
              <a:t>25</a:t>
            </a:fld>
            <a:endParaRPr lang="en-US" altLang="x-none"/>
          </a:p>
        </p:txBody>
      </p:sp>
    </p:spTree>
    <p:extLst>
      <p:ext uri="{BB962C8B-B14F-4D97-AF65-F5344CB8AC3E}">
        <p14:creationId xmlns:p14="http://schemas.microsoft.com/office/powerpoint/2010/main" val="2693573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and simplest modeling approach:  “</a:t>
            </a:r>
            <a:r>
              <a:rPr lang="en-US" dirty="0" err="1"/>
              <a:t>BoW</a:t>
            </a:r>
            <a:r>
              <a:rPr lang="en-US" dirty="0"/>
              <a:t> features with a logistic regression binary classifier “</a:t>
            </a:r>
            <a:br>
              <a:rPr lang="en-US" dirty="0"/>
            </a:br>
            <a:endParaRPr lang="en-US" dirty="0"/>
          </a:p>
          <a:p>
            <a:r>
              <a:rPr lang="en-US" dirty="0"/>
              <a:t>Say we're trying to predict if this patient will become diabetic.</a:t>
            </a:r>
          </a:p>
          <a:p>
            <a:endParaRPr lang="en-US" dirty="0"/>
          </a:p>
          <a:p>
            <a:r>
              <a:rPr lang="en-US" dirty="0"/>
              <a:t>Q: This approach is really simplified. Why?</a:t>
            </a:r>
          </a:p>
          <a:p>
            <a:r>
              <a:rPr lang="en-US" dirty="0"/>
              <a:t> - </a:t>
            </a:r>
            <a:r>
              <a:rPr lang="en-US" dirty="0" err="1"/>
              <a:t>stopwords</a:t>
            </a:r>
            <a:endParaRPr lang="en-US" dirty="0"/>
          </a:p>
          <a:p>
            <a:r>
              <a:rPr lang="en-US" dirty="0"/>
              <a:t> - stemming</a:t>
            </a:r>
          </a:p>
          <a:p>
            <a:r>
              <a:rPr lang="en-US" dirty="0"/>
              <a:t> - regularization</a:t>
            </a:r>
          </a:p>
          <a:p>
            <a:r>
              <a:rPr lang="en-US" dirty="0"/>
              <a:t> - TDIDF weighting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26</a:t>
            </a:fld>
            <a:endParaRPr lang="en-US" altLang="x-none"/>
          </a:p>
        </p:txBody>
      </p:sp>
    </p:spTree>
    <p:extLst>
      <p:ext uri="{BB962C8B-B14F-4D97-AF65-F5344CB8AC3E}">
        <p14:creationId xmlns:p14="http://schemas.microsoft.com/office/powerpoint/2010/main" val="1218528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Bakeoff with  a wide range of models</a:t>
            </a:r>
          </a:p>
          <a:p>
            <a:endParaRPr lang="en-US" dirty="0"/>
          </a:p>
          <a:p>
            <a:r>
              <a:rPr lang="en-US" dirty="0"/>
              <a:t>Use discharge summary notes from MIMIC data to predict 30d readmission</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27</a:t>
            </a:fld>
            <a:endParaRPr lang="en-US" altLang="x-none"/>
          </a:p>
        </p:txBody>
      </p:sp>
    </p:spTree>
    <p:extLst>
      <p:ext uri="{BB962C8B-B14F-4D97-AF65-F5344CB8AC3E}">
        <p14:creationId xmlns:p14="http://schemas.microsoft.com/office/powerpoint/2010/main" val="3704947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BoW</a:t>
            </a:r>
            <a:r>
              <a:rPr lang="en-US" dirty="0"/>
              <a:t> surprisingly well! Many examples of this in the literature. </a:t>
            </a:r>
          </a:p>
          <a:p>
            <a:endParaRPr lang="en-US" dirty="0"/>
          </a:p>
          <a:p>
            <a:endParaRPr lang="en-US" dirty="0"/>
          </a:p>
          <a:p>
            <a:r>
              <a:rPr lang="en-US" dirty="0"/>
              <a:t>Kind of an unfair example since the transformer in question had a context window of 500 </a:t>
            </a:r>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28</a:t>
            </a:fld>
            <a:endParaRPr lang="en-US" altLang="x-none"/>
          </a:p>
        </p:txBody>
      </p:sp>
    </p:spTree>
    <p:extLst>
      <p:ext uri="{BB962C8B-B14F-4D97-AF65-F5344CB8AC3E}">
        <p14:creationId xmlns:p14="http://schemas.microsoft.com/office/powerpoint/2010/main" val="28650478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t>
            </a:r>
            <a:r>
              <a:rPr lang="en-US" dirty="0" err="1"/>
              <a:t>BoW</a:t>
            </a:r>
            <a:r>
              <a:rPr lang="en-US" dirty="0"/>
              <a:t> perform so competitively vs. more sophisticated transformer-based models? </a:t>
            </a:r>
          </a:p>
          <a:p>
            <a:endParaRPr lang="en-US" dirty="0"/>
          </a:p>
          <a:p>
            <a:pPr marL="171450" indent="-171450">
              <a:buFontTx/>
              <a:buChar char="-"/>
            </a:pPr>
            <a:r>
              <a:rPr lang="en-US" dirty="0"/>
              <a:t>clinical notes are bags of words – key words like “sepsis” and “congestive heart failure”, not much nuance </a:t>
            </a:r>
          </a:p>
          <a:p>
            <a:pPr marL="171450" indent="-171450">
              <a:buFontTx/>
              <a:buChar char="-"/>
            </a:pPr>
            <a:r>
              <a:rPr lang="en-US" dirty="0"/>
              <a:t>Transformer models leverage nuanced interplay between words – less imp. in healthcare notes.</a:t>
            </a:r>
          </a:p>
          <a:p>
            <a:pPr marL="171450" indent="-171450">
              <a:buFontTx/>
              <a:buChar char="-"/>
            </a:pPr>
            <a:r>
              <a:rPr lang="en-US" dirty="0"/>
              <a:t>clinical notes have sparse but strong signals “hypertension” “diabetes”</a:t>
            </a:r>
          </a:p>
          <a:p>
            <a:pPr marL="171450" indent="-171450">
              <a:buFontTx/>
              <a:buChar char="-"/>
            </a:pPr>
            <a:r>
              <a:rPr lang="en-US" dirty="0"/>
              <a:t>Not so much training data for transformers in healthcare (mimic – 2m notes)</a:t>
            </a:r>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29</a:t>
            </a:fld>
            <a:endParaRPr lang="en-US" altLang="x-none"/>
          </a:p>
        </p:txBody>
      </p:sp>
    </p:spTree>
    <p:extLst>
      <p:ext uri="{BB962C8B-B14F-4D97-AF65-F5344CB8AC3E}">
        <p14:creationId xmlns:p14="http://schemas.microsoft.com/office/powerpoint/2010/main" val="41155868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interesting and practical real-world use case </a:t>
            </a:r>
          </a:p>
          <a:p>
            <a:endParaRPr lang="en-US" dirty="0"/>
          </a:p>
          <a:p>
            <a:r>
              <a:rPr lang="en-US" dirty="0"/>
              <a:t>Article in Translational Psychiatry. ML researchers can publish anywhere!</a:t>
            </a:r>
          </a:p>
          <a:p>
            <a:endParaRPr lang="en-US" dirty="0"/>
          </a:p>
          <a:p>
            <a:r>
              <a:rPr lang="en-US" dirty="0"/>
              <a:t>Used discharge notes to predict readmission (one of our favorite applications)</a:t>
            </a:r>
          </a:p>
          <a:p>
            <a:endParaRPr lang="en-US" dirty="0"/>
          </a:p>
          <a:p>
            <a:r>
              <a:rPr lang="en-US" dirty="0"/>
              <a:t>~10% of cohort got readmitted in 30d</a:t>
            </a:r>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30</a:t>
            </a:fld>
            <a:endParaRPr lang="en-US" altLang="x-none"/>
          </a:p>
        </p:txBody>
      </p:sp>
    </p:spTree>
    <p:extLst>
      <p:ext uri="{BB962C8B-B14F-4D97-AF65-F5344CB8AC3E}">
        <p14:creationId xmlns:p14="http://schemas.microsoft.com/office/powerpoint/2010/main" val="2621969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refresher on LDA modeling</a:t>
            </a:r>
          </a:p>
          <a:p>
            <a:endParaRPr lang="en-US" dirty="0"/>
          </a:p>
          <a:p>
            <a:r>
              <a:rPr lang="en-US" dirty="0"/>
              <a:t>generative model, and easiest way to understand is a hypothetical generative process</a:t>
            </a:r>
          </a:p>
          <a:p>
            <a:endParaRPr lang="en-US" dirty="0"/>
          </a:p>
          <a:p>
            <a:r>
              <a:rPr lang="en-US" dirty="0"/>
              <a:t>(Dirichlet distribution: a prob distribution over prob distributions)</a:t>
            </a:r>
          </a:p>
          <a:p>
            <a:endParaRPr lang="en-US" dirty="0"/>
          </a:p>
          <a:p>
            <a:r>
              <a:rPr lang="en-US" dirty="0"/>
              <a:t>note that LDA still uses the </a:t>
            </a:r>
            <a:r>
              <a:rPr lang="en-US" dirty="0" err="1"/>
              <a:t>BoW</a:t>
            </a:r>
            <a:r>
              <a:rPr lang="en-US" dirty="0"/>
              <a:t> simplification underneath – word order is ignored</a:t>
            </a:r>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31</a:t>
            </a:fld>
            <a:endParaRPr lang="en-US" altLang="x-none"/>
          </a:p>
        </p:txBody>
      </p:sp>
    </p:spTree>
    <p:extLst>
      <p:ext uri="{BB962C8B-B14F-4D97-AF65-F5344CB8AC3E}">
        <p14:creationId xmlns:p14="http://schemas.microsoft.com/office/powerpoint/2010/main" val="1366405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2D7E2-56FB-550C-7194-2C2BAAB5E1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06D00E-CAB9-BD72-1E02-99BAF2F29E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E4E4E4-2C1D-27E6-60DC-FEEB4F04CB01}"/>
              </a:ext>
            </a:extLst>
          </p:cNvPr>
          <p:cNvSpPr>
            <a:spLocks noGrp="1"/>
          </p:cNvSpPr>
          <p:nvPr>
            <p:ph type="body" idx="1"/>
          </p:nvPr>
        </p:nvSpPr>
        <p:spPr/>
        <p:txBody>
          <a:bodyPr/>
          <a:lstStyle/>
          <a:p>
            <a:r>
              <a:rPr lang="en-US" dirty="0"/>
              <a:t>Patient shows up in the ER</a:t>
            </a:r>
          </a:p>
          <a:p>
            <a:endParaRPr lang="en-US" dirty="0"/>
          </a:p>
          <a:p>
            <a:r>
              <a:rPr lang="en-US" dirty="0"/>
              <a:t>Templated form with free text entries </a:t>
            </a:r>
          </a:p>
          <a:p>
            <a:endParaRPr lang="en-US" dirty="0"/>
          </a:p>
          <a:p>
            <a:r>
              <a:rPr lang="en-US" dirty="0"/>
              <a:t>(fictional note)</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1122723-0E59-E940-F486-45B66B17C918}"/>
              </a:ext>
            </a:extLst>
          </p:cNvPr>
          <p:cNvSpPr>
            <a:spLocks noGrp="1"/>
          </p:cNvSpPr>
          <p:nvPr>
            <p:ph type="sldNum" sz="quarter" idx="5"/>
          </p:nvPr>
        </p:nvSpPr>
        <p:spPr/>
        <p:txBody>
          <a:bodyPr/>
          <a:lstStyle/>
          <a:p>
            <a:pPr>
              <a:defRPr/>
            </a:pPr>
            <a:fld id="{2B24F439-14CB-B64A-A38E-43868DBA8F9B}" type="slidenum">
              <a:rPr lang="en-US" altLang="x-none" smtClean="0"/>
              <a:pPr>
                <a:defRPr/>
              </a:pPr>
              <a:t>4</a:t>
            </a:fld>
            <a:endParaRPr lang="en-US" altLang="x-none"/>
          </a:p>
        </p:txBody>
      </p:sp>
    </p:spTree>
    <p:extLst>
      <p:ext uri="{BB962C8B-B14F-4D97-AF65-F5344CB8AC3E}">
        <p14:creationId xmlns:p14="http://schemas.microsoft.com/office/powerpoint/2010/main" val="846648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763D3-C306-FA24-F23B-6CFDB91D62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49D38F-B88D-E350-6FC1-CD4992C440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09382A-6E3D-281D-BABD-867EEE0A76E1}"/>
              </a:ext>
            </a:extLst>
          </p:cNvPr>
          <p:cNvSpPr>
            <a:spLocks noGrp="1"/>
          </p:cNvSpPr>
          <p:nvPr>
            <p:ph type="body" idx="1"/>
          </p:nvPr>
        </p:nvSpPr>
        <p:spPr/>
        <p:txBody>
          <a:bodyPr/>
          <a:lstStyle/>
          <a:p>
            <a:endParaRPr lang="en-US" dirty="0"/>
          </a:p>
          <a:p>
            <a:r>
              <a:rPr lang="en-US" dirty="0"/>
              <a:t>Training: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Use Gibbs sampling to estimate ML values for the models: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theta =  p(topic | topic distribution)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phi: p(</a:t>
            </a:r>
            <a:r>
              <a:rPr lang="en-US" dirty="0" err="1"/>
              <a:t>word|topic</a:t>
            </a:r>
            <a:r>
              <a:rPr lang="en-US" dirty="0"/>
              <a:t>) </a:t>
            </a:r>
          </a:p>
          <a:p>
            <a:endParaRPr lang="en-US" dirty="0"/>
          </a:p>
          <a:p>
            <a:r>
              <a:rPr lang="en-US" dirty="0"/>
              <a:t>What you get is clusters or “topics” like this</a:t>
            </a:r>
          </a:p>
          <a:p>
            <a:endParaRPr lang="en-US" dirty="0"/>
          </a:p>
          <a:p>
            <a:endParaRPr lang="en-US" dirty="0"/>
          </a:p>
        </p:txBody>
      </p:sp>
      <p:sp>
        <p:nvSpPr>
          <p:cNvPr id="4" name="Slide Number Placeholder 3">
            <a:extLst>
              <a:ext uri="{FF2B5EF4-FFF2-40B4-BE49-F238E27FC236}">
                <a16:creationId xmlns:a16="http://schemas.microsoft.com/office/drawing/2014/main" id="{E0AA75E7-BD27-38F4-C60A-A39D731A6E7B}"/>
              </a:ext>
            </a:extLst>
          </p:cNvPr>
          <p:cNvSpPr>
            <a:spLocks noGrp="1"/>
          </p:cNvSpPr>
          <p:nvPr>
            <p:ph type="sldNum" sz="quarter" idx="5"/>
          </p:nvPr>
        </p:nvSpPr>
        <p:spPr/>
        <p:txBody>
          <a:bodyPr/>
          <a:lstStyle/>
          <a:p>
            <a:pPr>
              <a:defRPr/>
            </a:pPr>
            <a:fld id="{2B24F439-14CB-B64A-A38E-43868DBA8F9B}" type="slidenum">
              <a:rPr lang="en-US" altLang="x-none" smtClean="0"/>
              <a:pPr>
                <a:defRPr/>
              </a:pPr>
              <a:t>32</a:t>
            </a:fld>
            <a:endParaRPr lang="en-US" altLang="x-none"/>
          </a:p>
        </p:txBody>
      </p:sp>
    </p:spTree>
    <p:extLst>
      <p:ext uri="{BB962C8B-B14F-4D97-AF65-F5344CB8AC3E}">
        <p14:creationId xmlns:p14="http://schemas.microsoft.com/office/powerpoint/2010/main" val="987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goal of inference: </a:t>
            </a:r>
          </a:p>
          <a:p>
            <a:endParaRPr lang="en-US" dirty="0"/>
          </a:p>
          <a:p>
            <a:r>
              <a:rPr lang="en-US" dirty="0"/>
              <a:t>Given a document, can calculate k-dimensional vector of weights for each topic for that document</a:t>
            </a:r>
          </a:p>
          <a:p>
            <a:endParaRPr lang="en-US" dirty="0"/>
          </a:p>
          <a:p>
            <a:r>
              <a:rPr lang="en-US" dirty="0"/>
              <a:t>Q: Why might this be helpful?</a:t>
            </a:r>
          </a:p>
          <a:p>
            <a:r>
              <a:rPr lang="en-US" dirty="0"/>
              <a:t> - weights as features</a:t>
            </a:r>
          </a:p>
          <a:p>
            <a:endParaRPr lang="en-US" dirty="0"/>
          </a:p>
          <a:p>
            <a:endParaRPr lang="en-US" dirty="0"/>
          </a:p>
          <a:p>
            <a:r>
              <a:rPr lang="en-US" dirty="0"/>
              <a:t>*** </a:t>
            </a:r>
          </a:p>
          <a:p>
            <a:endParaRPr lang="en-US" dirty="0"/>
          </a:p>
          <a:p>
            <a:r>
              <a:rPr lang="en-US" dirty="0"/>
              <a:t>Technically, LDA inference also gives you</a:t>
            </a:r>
          </a:p>
          <a:p>
            <a:endParaRPr lang="en-US" dirty="0"/>
          </a:p>
          <a:p>
            <a:r>
              <a:rPr lang="en-US" dirty="0"/>
              <a:t>Topic distribution  </a:t>
            </a:r>
            <a:r>
              <a:rPr lang="en-US" dirty="0" err="1"/>
              <a:t>theta_d</a:t>
            </a:r>
            <a:r>
              <a:rPr lang="en-US" dirty="0"/>
              <a:t> for this document</a:t>
            </a:r>
          </a:p>
          <a:p>
            <a:r>
              <a:rPr lang="en-US" dirty="0"/>
              <a:t>Word distribution </a:t>
            </a:r>
            <a:r>
              <a:rPr lang="en-US" dirty="0" err="1"/>
              <a:t>phi_z</a:t>
            </a:r>
            <a:r>
              <a:rPr lang="en-US" dirty="0"/>
              <a:t> for this </a:t>
            </a:r>
            <a:r>
              <a:rPr lang="en-US" dirty="0" err="1"/>
              <a:t>documnet</a:t>
            </a:r>
            <a:r>
              <a:rPr lang="en-US" dirty="0"/>
              <a:t> </a:t>
            </a:r>
          </a:p>
          <a:p>
            <a:r>
              <a:rPr lang="en-US" dirty="0"/>
              <a:t>Topic assignments z for each word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33</a:t>
            </a:fld>
            <a:endParaRPr lang="en-US" altLang="x-none"/>
          </a:p>
        </p:txBody>
      </p:sp>
    </p:spTree>
    <p:extLst>
      <p:ext uri="{BB962C8B-B14F-4D97-AF65-F5344CB8AC3E}">
        <p14:creationId xmlns:p14="http://schemas.microsoft.com/office/powerpoint/2010/main" val="42101286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81C59-BF3B-DB3E-1356-D3C16DF36A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F1203-EE5F-835D-4029-D552C82753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AFE119-9314-CBA9-AD5C-F71578F14406}"/>
              </a:ext>
            </a:extLst>
          </p:cNvPr>
          <p:cNvSpPr>
            <a:spLocks noGrp="1"/>
          </p:cNvSpPr>
          <p:nvPr>
            <p:ph type="body" idx="1"/>
          </p:nvPr>
        </p:nvSpPr>
        <p:spPr/>
        <p:txBody>
          <a:bodyPr/>
          <a:lstStyle/>
          <a:p>
            <a:r>
              <a:rPr lang="en-US" dirty="0"/>
              <a:t>Right column: prob distribution over topics for this document </a:t>
            </a:r>
          </a:p>
          <a:p>
            <a:endParaRPr lang="en-US" dirty="0"/>
          </a:p>
          <a:p>
            <a:endParaRPr lang="en-US" dirty="0"/>
          </a:p>
        </p:txBody>
      </p:sp>
      <p:sp>
        <p:nvSpPr>
          <p:cNvPr id="4" name="Slide Number Placeholder 3">
            <a:extLst>
              <a:ext uri="{FF2B5EF4-FFF2-40B4-BE49-F238E27FC236}">
                <a16:creationId xmlns:a16="http://schemas.microsoft.com/office/drawing/2014/main" id="{650C2616-C09F-368E-DB60-20F3BB394D45}"/>
              </a:ext>
            </a:extLst>
          </p:cNvPr>
          <p:cNvSpPr>
            <a:spLocks noGrp="1"/>
          </p:cNvSpPr>
          <p:nvPr>
            <p:ph type="sldNum" sz="quarter" idx="5"/>
          </p:nvPr>
        </p:nvSpPr>
        <p:spPr/>
        <p:txBody>
          <a:bodyPr/>
          <a:lstStyle/>
          <a:p>
            <a:pPr>
              <a:defRPr/>
            </a:pPr>
            <a:fld id="{2B24F439-14CB-B64A-A38E-43868DBA8F9B}" type="slidenum">
              <a:rPr lang="en-US" altLang="x-none" smtClean="0"/>
              <a:pPr>
                <a:defRPr/>
              </a:pPr>
              <a:t>34</a:t>
            </a:fld>
            <a:endParaRPr lang="en-US" altLang="x-none"/>
          </a:p>
        </p:txBody>
      </p:sp>
    </p:spTree>
    <p:extLst>
      <p:ext uri="{BB962C8B-B14F-4D97-AF65-F5344CB8AC3E}">
        <p14:creationId xmlns:p14="http://schemas.microsoft.com/office/powerpoint/2010/main" val="1475050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how much of a predictive lift does the LDA weights give you? </a:t>
            </a:r>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35</a:t>
            </a:fld>
            <a:endParaRPr lang="en-US" altLang="x-none"/>
          </a:p>
        </p:txBody>
      </p:sp>
    </p:spTree>
    <p:extLst>
      <p:ext uri="{BB962C8B-B14F-4D97-AF65-F5344CB8AC3E}">
        <p14:creationId xmlns:p14="http://schemas.microsoft.com/office/powerpoint/2010/main" val="2591304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a ton.</a:t>
            </a:r>
          </a:p>
          <a:p>
            <a:endParaRPr lang="en-US" dirty="0"/>
          </a:p>
          <a:p>
            <a:r>
              <a:rPr lang="en-US" dirty="0"/>
              <a:t>What’s the intuition for this? </a:t>
            </a:r>
          </a:p>
          <a:p>
            <a:r>
              <a:rPr lang="en-US" dirty="0"/>
              <a:t>   data in the notes that’s not coded</a:t>
            </a:r>
          </a:p>
          <a:p>
            <a:endParaRPr lang="en-US" dirty="0"/>
          </a:p>
          <a:p>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36</a:t>
            </a:fld>
            <a:endParaRPr lang="en-US" altLang="x-none"/>
          </a:p>
        </p:txBody>
      </p:sp>
    </p:spTree>
    <p:extLst>
      <p:ext uri="{BB962C8B-B14F-4D97-AF65-F5344CB8AC3E}">
        <p14:creationId xmlns:p14="http://schemas.microsoft.com/office/powerpoint/2010/main" val="42363827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4B96F-3D0A-8A59-7E22-8A5C1605A3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BB846-4A9A-987C-8827-8272335FA0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504258-D349-4E77-BB02-B8FB2FA18B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0A4800-3F26-2334-FFD6-4D52F29F9BDC}"/>
              </a:ext>
            </a:extLst>
          </p:cNvPr>
          <p:cNvSpPr>
            <a:spLocks noGrp="1"/>
          </p:cNvSpPr>
          <p:nvPr>
            <p:ph type="sldNum" sz="quarter" idx="5"/>
          </p:nvPr>
        </p:nvSpPr>
        <p:spPr/>
        <p:txBody>
          <a:bodyPr/>
          <a:lstStyle/>
          <a:p>
            <a:pPr>
              <a:defRPr/>
            </a:pPr>
            <a:fld id="{2B24F439-14CB-B64A-A38E-43868DBA8F9B}" type="slidenum">
              <a:rPr lang="en-US" altLang="x-none" smtClean="0"/>
              <a:pPr>
                <a:defRPr/>
              </a:pPr>
              <a:t>37</a:t>
            </a:fld>
            <a:endParaRPr lang="en-US" altLang="x-none"/>
          </a:p>
        </p:txBody>
      </p:sp>
    </p:spTree>
    <p:extLst>
      <p:ext uri="{BB962C8B-B14F-4D97-AF65-F5344CB8AC3E}">
        <p14:creationId xmlns:p14="http://schemas.microsoft.com/office/powerpoint/2010/main" val="13259643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Completely different approach to modeling text</a:t>
            </a:r>
          </a:p>
          <a:p>
            <a:endParaRPr lang="en-US" dirty="0"/>
          </a:p>
          <a:p>
            <a:r>
              <a:rPr lang="en-US" dirty="0"/>
              <a:t>Explicitly surface latent syntactic structure </a:t>
            </a:r>
          </a:p>
          <a:p>
            <a:endParaRPr lang="en-US" dirty="0"/>
          </a:p>
          <a:p>
            <a:r>
              <a:rPr lang="en-US" dirty="0"/>
              <a:t>CTAKES, etc.</a:t>
            </a:r>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38</a:t>
            </a:fld>
            <a:endParaRPr lang="en-US" altLang="x-none"/>
          </a:p>
        </p:txBody>
      </p:sp>
    </p:spTree>
    <p:extLst>
      <p:ext uri="{BB962C8B-B14F-4D97-AF65-F5344CB8AC3E}">
        <p14:creationId xmlns:p14="http://schemas.microsoft.com/office/powerpoint/2010/main" val="25591317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it a black box for now – just focus on the inputs and outputs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Q: Why might this output be useful?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Sample note: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a:p>
            <a:r>
              <a:rPr lang="en-US" dirty="0"/>
              <a:t>75-year-old male with type 2 diabetes presents with acute confusion and disorientation. Blood glucose reading on arrival is 32 mg/dL. Patient is diaphoretic, tremulous, and unable to answer questions coherently. Rapid glucose administered, and patient admitted for management of hypoglycemia and evaluation of underlying cause.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39</a:t>
            </a:fld>
            <a:endParaRPr lang="en-US" altLang="x-none"/>
          </a:p>
        </p:txBody>
      </p:sp>
    </p:spTree>
    <p:extLst>
      <p:ext uri="{BB962C8B-B14F-4D97-AF65-F5344CB8AC3E}">
        <p14:creationId xmlns:p14="http://schemas.microsoft.com/office/powerpoint/2010/main" val="38552824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“Secondary use” </a:t>
            </a:r>
          </a:p>
          <a:p>
            <a:endParaRPr lang="en-US" dirty="0"/>
          </a:p>
          <a:p>
            <a:r>
              <a:rPr lang="en-US" dirty="0"/>
              <a:t>What do you think this term means, when we’re talking about clinical notes?</a:t>
            </a:r>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40</a:t>
            </a:fld>
            <a:endParaRPr lang="en-US" altLang="x-none"/>
          </a:p>
        </p:txBody>
      </p:sp>
    </p:spTree>
    <p:extLst>
      <p:ext uri="{BB962C8B-B14F-4D97-AF65-F5344CB8AC3E}">
        <p14:creationId xmlns:p14="http://schemas.microsoft.com/office/powerpoint/2010/main" val="27823935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examples </a:t>
            </a:r>
          </a:p>
          <a:p>
            <a:endParaRPr lang="en-US" dirty="0"/>
          </a:p>
          <a:p>
            <a:r>
              <a:rPr lang="en-US" dirty="0"/>
              <a:t>We'll look at just one.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41</a:t>
            </a:fld>
            <a:endParaRPr lang="en-US" altLang="x-none"/>
          </a:p>
        </p:txBody>
      </p:sp>
    </p:spTree>
    <p:extLst>
      <p:ext uri="{BB962C8B-B14F-4D97-AF65-F5344CB8AC3E}">
        <p14:creationId xmlns:p14="http://schemas.microsoft.com/office/powerpoint/2010/main" val="36549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04FAC-AEDB-DADF-DC54-68FA381966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0D1FC1-8872-09B6-2A2C-ED585B3A3E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6148A3-8C66-30BA-9CD1-5F581978E4EE}"/>
              </a:ext>
            </a:extLst>
          </p:cNvPr>
          <p:cNvSpPr>
            <a:spLocks noGrp="1"/>
          </p:cNvSpPr>
          <p:nvPr>
            <p:ph type="body" idx="1"/>
          </p:nvPr>
        </p:nvSpPr>
        <p:spPr/>
        <p:txBody>
          <a:bodyPr/>
          <a:lstStyle/>
          <a:p>
            <a:endParaRPr lang="en-US" dirty="0"/>
          </a:p>
          <a:p>
            <a:r>
              <a:rPr lang="en-US" dirty="0"/>
              <a:t>“SOAP”</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5BBDF38-CF0D-FE68-32FD-482E8FAF2F37}"/>
              </a:ext>
            </a:extLst>
          </p:cNvPr>
          <p:cNvSpPr>
            <a:spLocks noGrp="1"/>
          </p:cNvSpPr>
          <p:nvPr>
            <p:ph type="sldNum" sz="quarter" idx="5"/>
          </p:nvPr>
        </p:nvSpPr>
        <p:spPr/>
        <p:txBody>
          <a:bodyPr/>
          <a:lstStyle/>
          <a:p>
            <a:pPr>
              <a:defRPr/>
            </a:pPr>
            <a:fld id="{2B24F439-14CB-B64A-A38E-43868DBA8F9B}" type="slidenum">
              <a:rPr lang="en-US" altLang="x-none" smtClean="0"/>
              <a:pPr>
                <a:defRPr/>
              </a:pPr>
              <a:t>5</a:t>
            </a:fld>
            <a:endParaRPr lang="en-US" altLang="x-none"/>
          </a:p>
        </p:txBody>
      </p:sp>
    </p:spTree>
    <p:extLst>
      <p:ext uri="{BB962C8B-B14F-4D97-AF65-F5344CB8AC3E}">
        <p14:creationId xmlns:p14="http://schemas.microsoft.com/office/powerpoint/2010/main" val="36246757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Ancient paper but still relevant. </a:t>
            </a:r>
          </a:p>
          <a:p>
            <a:endParaRPr lang="en-US" dirty="0"/>
          </a:p>
          <a:p>
            <a:r>
              <a:rPr lang="en-US" dirty="0"/>
              <a:t>Doing a study on RA patients and needed to select a cohort from hospital records. </a:t>
            </a:r>
          </a:p>
          <a:p>
            <a:endParaRPr lang="en-US" dirty="0"/>
          </a:p>
          <a:p>
            <a:r>
              <a:rPr lang="en-US" dirty="0"/>
              <a:t>Needed a pure cohort of RA patients – going to spend a lot of $$ getting genetic sequencing done on each patient. </a:t>
            </a:r>
          </a:p>
          <a:p>
            <a:endParaRPr lang="en-US" dirty="0"/>
          </a:p>
          <a:p>
            <a:r>
              <a:rPr lang="en-US" dirty="0"/>
              <a:t>This is an example of a REGISTRY – important in clinical research!  Can be $$ to build these. </a:t>
            </a:r>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42</a:t>
            </a:fld>
            <a:endParaRPr lang="en-US" altLang="x-none"/>
          </a:p>
        </p:txBody>
      </p:sp>
    </p:spTree>
    <p:extLst>
      <p:ext uri="{BB962C8B-B14F-4D97-AF65-F5344CB8AC3E}">
        <p14:creationId xmlns:p14="http://schemas.microsoft.com/office/powerpoint/2010/main" val="12447959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What do you think is the PPV (=precision) for RA when a patient has an RA billing code in their chart? 90%? 25%? </a:t>
            </a:r>
          </a:p>
          <a:p>
            <a:endParaRPr lang="en-US" dirty="0"/>
          </a:p>
          <a:p>
            <a:r>
              <a:rPr lang="en-US" dirty="0"/>
              <a:t>It was 19%</a:t>
            </a:r>
          </a:p>
          <a:p>
            <a:endParaRPr lang="en-US" dirty="0"/>
          </a:p>
          <a:p>
            <a:r>
              <a:rPr lang="en-US" dirty="0"/>
              <a:t>Why so low? Billing codes are not for dx! (example of rule-out MI –&gt;  correct billing code is actually MI). Billing codes a very noisy representation of reality.</a:t>
            </a:r>
          </a:p>
          <a:p>
            <a:endParaRPr lang="en-US" dirty="0"/>
          </a:p>
          <a:p>
            <a:r>
              <a:rPr lang="en-US" dirty="0"/>
              <a:t>What about if we require 3 billing codes for RA? PPV still only 56%</a:t>
            </a:r>
          </a:p>
          <a:p>
            <a:endParaRPr lang="en-US" dirty="0"/>
          </a:p>
          <a:p>
            <a:r>
              <a:rPr lang="en-US" dirty="0"/>
              <a:t>So the authors wanted to build a model that predicted RA with high precision from the clinical notes</a:t>
            </a:r>
          </a:p>
          <a:p>
            <a:r>
              <a:rPr lang="en-US" dirty="0"/>
              <a:t> </a:t>
            </a:r>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43</a:t>
            </a:fld>
            <a:endParaRPr lang="en-US" altLang="x-none"/>
          </a:p>
        </p:txBody>
      </p:sp>
    </p:spTree>
    <p:extLst>
      <p:ext uri="{BB962C8B-B14F-4D97-AF65-F5344CB8AC3E}">
        <p14:creationId xmlns:p14="http://schemas.microsoft.com/office/powerpoint/2010/main" val="24037062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on retrospective EMR data - never saw a patient.</a:t>
            </a:r>
          </a:p>
          <a:p>
            <a:r>
              <a:rPr lang="en-US" dirty="0"/>
              <a:t>Medical record review on the 400 </a:t>
            </a:r>
          </a:p>
          <a:p>
            <a:r>
              <a:rPr lang="en-US" dirty="0"/>
              <a:t>(The presence of anti-CCP antibodies is highly specific for RA)</a:t>
            </a:r>
          </a:p>
          <a:p>
            <a:r>
              <a:rPr lang="en-US" dirty="0"/>
              <a:t> </a:t>
            </a:r>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44</a:t>
            </a:fld>
            <a:endParaRPr lang="en-US" altLang="x-none"/>
          </a:p>
        </p:txBody>
      </p:sp>
    </p:spTree>
    <p:extLst>
      <p:ext uri="{BB962C8B-B14F-4D97-AF65-F5344CB8AC3E}">
        <p14:creationId xmlns:p14="http://schemas.microsoft.com/office/powerpoint/2010/main" val="26214010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875B6-C1D2-26D0-AD2C-4E3DCB63EE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2E5A8D-1017-5898-FEFF-25DACC5608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BB46A2-820C-88A2-991A-6DB842AFC6E5}"/>
              </a:ext>
            </a:extLst>
          </p:cNvPr>
          <p:cNvSpPr>
            <a:spLocks noGrp="1"/>
          </p:cNvSpPr>
          <p:nvPr>
            <p:ph type="body" idx="1"/>
          </p:nvPr>
        </p:nvSpPr>
        <p:spPr/>
        <p:txBody>
          <a:bodyPr/>
          <a:lstStyle/>
          <a:p>
            <a:r>
              <a:rPr lang="en-US" dirty="0"/>
              <a:t>(Walk though this)</a:t>
            </a:r>
          </a:p>
          <a:p>
            <a:r>
              <a:rPr lang="en-US" dirty="0"/>
              <a:t> </a:t>
            </a:r>
          </a:p>
          <a:p>
            <a:r>
              <a:rPr lang="en-US" dirty="0"/>
              <a:t>again - This is all on retrospective EMR data - never saw a patient. Example of a secondary use </a:t>
            </a:r>
            <a:r>
              <a:rPr lang="en-US" dirty="0" err="1"/>
              <a:t>applciation</a:t>
            </a:r>
            <a:r>
              <a:rPr lang="en-US" dirty="0"/>
              <a:t>. </a:t>
            </a:r>
          </a:p>
          <a:p>
            <a:endParaRPr lang="en-US" dirty="0"/>
          </a:p>
          <a:p>
            <a:r>
              <a:rPr lang="en-US" dirty="0"/>
              <a:t>(The presence of anti-CCP antibodies is highly specific for RA)</a:t>
            </a:r>
          </a:p>
          <a:p>
            <a:endParaRPr lang="en-US" dirty="0"/>
          </a:p>
          <a:p>
            <a:r>
              <a:rPr lang="en-US" dirty="0"/>
              <a:t>***</a:t>
            </a:r>
          </a:p>
          <a:p>
            <a:endParaRPr lang="en-US" sz="1800" dirty="0">
              <a:solidFill>
                <a:srgbClr val="211E1E"/>
              </a:solidFill>
              <a:effectLst/>
              <a:latin typeface="Melior"/>
            </a:endParaRPr>
          </a:p>
          <a:p>
            <a:r>
              <a:rPr lang="en-US" sz="1800" dirty="0">
                <a:solidFill>
                  <a:srgbClr val="211E1E"/>
                </a:solidFill>
                <a:effectLst/>
                <a:latin typeface="Melior"/>
              </a:rPr>
              <a:t>Starting with the complete EMR (narrative and codified data), we 1) created an RA database (RA Mart) of all possible RA patients; 2) randomly selected 500 subjects from the RA Mart for medical record review to develop a training set of RA and non-RA cases; 3) developed and trained 3 classification algorithms on the training set; 4) applied the 3 classification algorithms to the RA Mart to obtain the predicted RA cases; and 5) validated the classification algorithm by performing medical record reviews on 400 of the predicted RA cases (i.e., a validation set) to confirm RA status to determine the PPV. Steps 3–5 were conducted for each algorithm: narrative and codified EMR data (complete), codified EMR data, and narrative-only EMR data. </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871A3CB-3395-7173-DBE1-89B90918A875}"/>
              </a:ext>
            </a:extLst>
          </p:cNvPr>
          <p:cNvSpPr>
            <a:spLocks noGrp="1"/>
          </p:cNvSpPr>
          <p:nvPr>
            <p:ph type="sldNum" sz="quarter" idx="5"/>
          </p:nvPr>
        </p:nvSpPr>
        <p:spPr/>
        <p:txBody>
          <a:bodyPr/>
          <a:lstStyle/>
          <a:p>
            <a:pPr>
              <a:defRPr/>
            </a:pPr>
            <a:fld id="{2B24F439-14CB-B64A-A38E-43868DBA8F9B}" type="slidenum">
              <a:rPr lang="en-US" altLang="x-none" smtClean="0"/>
              <a:pPr>
                <a:defRPr/>
              </a:pPr>
              <a:t>45</a:t>
            </a:fld>
            <a:endParaRPr lang="en-US" altLang="x-none"/>
          </a:p>
        </p:txBody>
      </p:sp>
    </p:spTree>
    <p:extLst>
      <p:ext uri="{BB962C8B-B14F-4D97-AF65-F5344CB8AC3E}">
        <p14:creationId xmlns:p14="http://schemas.microsoft.com/office/powerpoint/2010/main" val="23483537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from the paper </a:t>
            </a:r>
          </a:p>
          <a:p>
            <a:endParaRPr lang="en-US" dirty="0"/>
          </a:p>
          <a:p>
            <a:r>
              <a:rPr lang="en-US" dirty="0"/>
              <a:t>We know what regression coefficient are, what about standardized regression coefficients?</a:t>
            </a:r>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46</a:t>
            </a:fld>
            <a:endParaRPr lang="en-US" altLang="x-none"/>
          </a:p>
        </p:txBody>
      </p:sp>
    </p:spTree>
    <p:extLst>
      <p:ext uri="{BB962C8B-B14F-4D97-AF65-F5344CB8AC3E}">
        <p14:creationId xmlns:p14="http://schemas.microsoft.com/office/powerpoint/2010/main" val="38107732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a:t>
            </a:r>
          </a:p>
          <a:p>
            <a:endParaRPr lang="en-US" dirty="0"/>
          </a:p>
          <a:p>
            <a:r>
              <a:rPr lang="en-US" dirty="0"/>
              <a:t>x1 = hours per week of exercise</a:t>
            </a:r>
          </a:p>
          <a:p>
            <a:r>
              <a:rPr lang="en-US" dirty="0"/>
              <a:t>x2 = average blood pressure </a:t>
            </a:r>
          </a:p>
          <a:p>
            <a:endParaRPr lang="en-US" dirty="0"/>
          </a:p>
          <a:p>
            <a:r>
              <a:rPr lang="en-US" dirty="0"/>
              <a:t>completely different scales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47</a:t>
            </a:fld>
            <a:endParaRPr lang="en-US" altLang="x-none"/>
          </a:p>
        </p:txBody>
      </p:sp>
    </p:spTree>
    <p:extLst>
      <p:ext uri="{BB962C8B-B14F-4D97-AF65-F5344CB8AC3E}">
        <p14:creationId xmlns:p14="http://schemas.microsoft.com/office/powerpoint/2010/main" val="38971829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45634-45FA-9657-2C68-23881AD37E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099BD5-88E7-ACC3-8D49-CD2C6A4531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9FD2AB-2821-2D0D-F3F8-CE05A5DBAA87}"/>
              </a:ext>
            </a:extLst>
          </p:cNvPr>
          <p:cNvSpPr>
            <a:spLocks noGrp="1"/>
          </p:cNvSpPr>
          <p:nvPr>
            <p:ph type="body" idx="1"/>
          </p:nvPr>
        </p:nvSpPr>
        <p:spPr/>
        <p:txBody>
          <a:bodyPr/>
          <a:lstStyle/>
          <a:p>
            <a:r>
              <a:rPr lang="en-US" dirty="0"/>
              <a:t>(Walk through) </a:t>
            </a:r>
          </a:p>
          <a:p>
            <a:endParaRPr lang="en-US" dirty="0"/>
          </a:p>
          <a:p>
            <a:r>
              <a:rPr lang="en-US" dirty="0"/>
              <a:t>It's very simple idea</a:t>
            </a:r>
          </a:p>
          <a:p>
            <a:endParaRPr lang="en-US" dirty="0"/>
          </a:p>
          <a:p>
            <a:r>
              <a:rPr lang="en-US" dirty="0"/>
              <a:t>Normalize by taking each point in the data and subtracting the mean and dividing by the std dev </a:t>
            </a:r>
          </a:p>
          <a:p>
            <a:endParaRPr lang="en-US" dirty="0"/>
          </a:p>
          <a:p>
            <a:endParaRPr lang="en-US" dirty="0"/>
          </a:p>
        </p:txBody>
      </p:sp>
      <p:sp>
        <p:nvSpPr>
          <p:cNvPr id="4" name="Slide Number Placeholder 3">
            <a:extLst>
              <a:ext uri="{FF2B5EF4-FFF2-40B4-BE49-F238E27FC236}">
                <a16:creationId xmlns:a16="http://schemas.microsoft.com/office/drawing/2014/main" id="{4B003453-769A-1D02-44A1-168696DBDD3E}"/>
              </a:ext>
            </a:extLst>
          </p:cNvPr>
          <p:cNvSpPr>
            <a:spLocks noGrp="1"/>
          </p:cNvSpPr>
          <p:nvPr>
            <p:ph type="sldNum" sz="quarter" idx="5"/>
          </p:nvPr>
        </p:nvSpPr>
        <p:spPr/>
        <p:txBody>
          <a:bodyPr/>
          <a:lstStyle/>
          <a:p>
            <a:pPr>
              <a:defRPr/>
            </a:pPr>
            <a:fld id="{2B24F439-14CB-B64A-A38E-43868DBA8F9B}" type="slidenum">
              <a:rPr lang="en-US" altLang="x-none" smtClean="0"/>
              <a:pPr>
                <a:defRPr/>
              </a:pPr>
              <a:t>48</a:t>
            </a:fld>
            <a:endParaRPr lang="en-US" altLang="x-none"/>
          </a:p>
        </p:txBody>
      </p:sp>
    </p:spTree>
    <p:extLst>
      <p:ext uri="{BB962C8B-B14F-4D97-AF65-F5344CB8AC3E}">
        <p14:creationId xmlns:p14="http://schemas.microsoft.com/office/powerpoint/2010/main" val="27567821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D9180-AD41-9A6B-15EC-BAA1E86FE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849208-F8D9-3E07-EA91-D0B5B6BA61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9DF3D3-BF12-3883-EEB1-087AE98D6A8F}"/>
              </a:ext>
            </a:extLst>
          </p:cNvPr>
          <p:cNvSpPr>
            <a:spLocks noGrp="1"/>
          </p:cNvSpPr>
          <p:nvPr>
            <p:ph type="body" idx="1"/>
          </p:nvPr>
        </p:nvSpPr>
        <p:spPr/>
        <p:txBody>
          <a:bodyPr/>
          <a:lstStyle/>
          <a:p>
            <a:r>
              <a:rPr lang="en-US" dirty="0"/>
              <a:t>Normalize by taking each point in the data and subtracting the mean and dividing by the std dev </a:t>
            </a:r>
          </a:p>
          <a:p>
            <a:endParaRPr lang="en-US" dirty="0"/>
          </a:p>
          <a:p>
            <a:endParaRPr lang="en-US" dirty="0"/>
          </a:p>
        </p:txBody>
      </p:sp>
      <p:sp>
        <p:nvSpPr>
          <p:cNvPr id="4" name="Slide Number Placeholder 3">
            <a:extLst>
              <a:ext uri="{FF2B5EF4-FFF2-40B4-BE49-F238E27FC236}">
                <a16:creationId xmlns:a16="http://schemas.microsoft.com/office/drawing/2014/main" id="{1E28B436-B24C-62B5-8DB9-1B002D341609}"/>
              </a:ext>
            </a:extLst>
          </p:cNvPr>
          <p:cNvSpPr>
            <a:spLocks noGrp="1"/>
          </p:cNvSpPr>
          <p:nvPr>
            <p:ph type="sldNum" sz="quarter" idx="5"/>
          </p:nvPr>
        </p:nvSpPr>
        <p:spPr/>
        <p:txBody>
          <a:bodyPr/>
          <a:lstStyle/>
          <a:p>
            <a:pPr>
              <a:defRPr/>
            </a:pPr>
            <a:fld id="{2B24F439-14CB-B64A-A38E-43868DBA8F9B}" type="slidenum">
              <a:rPr lang="en-US" altLang="x-none" smtClean="0"/>
              <a:pPr>
                <a:defRPr/>
              </a:pPr>
              <a:t>49</a:t>
            </a:fld>
            <a:endParaRPr lang="en-US" altLang="x-none"/>
          </a:p>
        </p:txBody>
      </p:sp>
    </p:spTree>
    <p:extLst>
      <p:ext uri="{BB962C8B-B14F-4D97-AF65-F5344CB8AC3E}">
        <p14:creationId xmlns:p14="http://schemas.microsoft.com/office/powerpoint/2010/main" val="283238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look at this again and actually know what we’re looking at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50</a:t>
            </a:fld>
            <a:endParaRPr lang="en-US" altLang="x-none"/>
          </a:p>
        </p:txBody>
      </p:sp>
    </p:spTree>
    <p:extLst>
      <p:ext uri="{BB962C8B-B14F-4D97-AF65-F5344CB8AC3E}">
        <p14:creationId xmlns:p14="http://schemas.microsoft.com/office/powerpoint/2010/main" val="7440992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Acknowledge the power of linear models.</a:t>
            </a:r>
          </a:p>
          <a:p>
            <a:endParaRPr lang="en-US" dirty="0"/>
          </a:p>
          <a:p>
            <a:r>
              <a:rPr lang="en-US" sz="1200" dirty="0"/>
              <a:t>Simple models (e.g. </a:t>
            </a:r>
            <a:r>
              <a:rPr lang="en-US" sz="1200" dirty="0" err="1"/>
              <a:t>BoW+LR</a:t>
            </a:r>
            <a:r>
              <a:rPr lang="en-US" sz="1200" dirty="0"/>
              <a:t>, LDA) often perform at par with DL models in clinical applications.</a:t>
            </a:r>
          </a:p>
          <a:p>
            <a:endParaRPr lang="en-US" sz="1200" dirty="0"/>
          </a:p>
          <a:p>
            <a:r>
              <a:rPr lang="en-US" sz="1200" dirty="0"/>
              <a:t>Don't automatically jump to a DL model as a first instinct for many reasons. Explainability is one of them. </a:t>
            </a:r>
          </a:p>
          <a:p>
            <a:endParaRPr lang="en-US" sz="1200" dirty="0"/>
          </a:p>
          <a:p>
            <a:endParaRPr lang="en-US" sz="1200" dirty="0"/>
          </a:p>
          <a:p>
            <a:r>
              <a:rPr lang="en-US" sz="1200" dirty="0"/>
              <a:t> </a:t>
            </a:r>
            <a:endParaRPr lang="en-US" sz="1200" b="1" dirty="0"/>
          </a:p>
          <a:p>
            <a:endParaRPr lang="en-US" sz="1200" b="1" dirty="0"/>
          </a:p>
          <a:p>
            <a:endParaRPr lang="en-US" sz="1200" b="1" dirty="0"/>
          </a:p>
          <a:p>
            <a:pPr marL="285750" indent="-285750">
              <a:buFont typeface="Arial" panose="020B0604020202020204" pitchFamily="34" charset="0"/>
              <a:buChar char="•"/>
            </a:pPr>
            <a:endParaRPr lang="en-US" sz="1200" b="1"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51</a:t>
            </a:fld>
            <a:endParaRPr lang="en-US" altLang="x-none"/>
          </a:p>
        </p:txBody>
      </p:sp>
    </p:spTree>
    <p:extLst>
      <p:ext uri="{BB962C8B-B14F-4D97-AF65-F5344CB8AC3E}">
        <p14:creationId xmlns:p14="http://schemas.microsoft.com/office/powerpoint/2010/main" val="1842192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55A72-7C30-A549-364E-4E7D83A2A9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6E526C-202E-7FBB-A9FB-D08DDEC35A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35761D-5877-0521-2601-5EAE5A9D7269}"/>
              </a:ext>
            </a:extLst>
          </p:cNvPr>
          <p:cNvSpPr>
            <a:spLocks noGrp="1"/>
          </p:cNvSpPr>
          <p:nvPr>
            <p:ph type="body" idx="1"/>
          </p:nvPr>
        </p:nvSpPr>
        <p:spPr/>
        <p:txBody>
          <a:bodyPr/>
          <a:lstStyle/>
          <a:p>
            <a:endParaRPr lang="en-US" dirty="0"/>
          </a:p>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B0661923-154E-E30B-6D2D-0F365A64EAB2}"/>
              </a:ext>
            </a:extLst>
          </p:cNvPr>
          <p:cNvSpPr>
            <a:spLocks noGrp="1"/>
          </p:cNvSpPr>
          <p:nvPr>
            <p:ph type="sldNum" sz="quarter" idx="5"/>
          </p:nvPr>
        </p:nvSpPr>
        <p:spPr/>
        <p:txBody>
          <a:bodyPr/>
          <a:lstStyle/>
          <a:p>
            <a:pPr>
              <a:defRPr/>
            </a:pPr>
            <a:fld id="{2B24F439-14CB-B64A-A38E-43868DBA8F9B}" type="slidenum">
              <a:rPr lang="en-US" altLang="x-none" smtClean="0"/>
              <a:pPr>
                <a:defRPr/>
              </a:pPr>
              <a:t>6</a:t>
            </a:fld>
            <a:endParaRPr lang="en-US" altLang="x-none"/>
          </a:p>
        </p:txBody>
      </p:sp>
    </p:spTree>
    <p:extLst>
      <p:ext uri="{BB962C8B-B14F-4D97-AF65-F5344CB8AC3E}">
        <p14:creationId xmlns:p14="http://schemas.microsoft.com/office/powerpoint/2010/main" val="37876010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52</a:t>
            </a:fld>
            <a:endParaRPr lang="en-US" altLang="x-none"/>
          </a:p>
        </p:txBody>
      </p:sp>
    </p:spTree>
    <p:extLst>
      <p:ext uri="{BB962C8B-B14F-4D97-AF65-F5344CB8AC3E}">
        <p14:creationId xmlns:p14="http://schemas.microsoft.com/office/powerpoint/2010/main" val="29618011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2019 </a:t>
            </a:r>
          </a:p>
          <a:p>
            <a:endParaRPr lang="en-US" dirty="0"/>
          </a:p>
          <a:p>
            <a:r>
              <a:rPr lang="en-US" dirty="0"/>
              <a:t>BERT had just come out. This was one of a few papers that applied BERT to clinical notes.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53</a:t>
            </a:fld>
            <a:endParaRPr lang="en-US" altLang="x-none"/>
          </a:p>
        </p:txBody>
      </p:sp>
    </p:spTree>
    <p:extLst>
      <p:ext uri="{BB962C8B-B14F-4D97-AF65-F5344CB8AC3E}">
        <p14:creationId xmlns:p14="http://schemas.microsoft.com/office/powerpoint/2010/main" val="31830974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Bidirectional  Encoder  Representations from  Transformers </a:t>
            </a:r>
          </a:p>
          <a:p>
            <a:endParaRPr lang="en-US" dirty="0"/>
          </a:p>
          <a:p>
            <a:r>
              <a:rPr lang="en-US" dirty="0"/>
              <a:t>Discriminative, not generative model</a:t>
            </a:r>
          </a:p>
          <a:p>
            <a:endParaRPr lang="en-US" dirty="0"/>
          </a:p>
          <a:p>
            <a:r>
              <a:rPr lang="en-US" dirty="0"/>
              <a:t>Word embeddings – incredible advances in the last decade. </a:t>
            </a:r>
          </a:p>
          <a:p>
            <a:endParaRPr lang="en-US" dirty="0"/>
          </a:p>
          <a:p>
            <a:r>
              <a:rPr lang="en-US" dirty="0"/>
              <a:t>   Word2vec: Neural network, used skip gram and CBOW objective</a:t>
            </a:r>
          </a:p>
          <a:p>
            <a:r>
              <a:rPr lang="en-US" dirty="0"/>
              <a:t>   ELMO: context-sensitive. LSTM based </a:t>
            </a:r>
          </a:p>
          <a:p>
            <a:r>
              <a:rPr lang="en-US" dirty="0"/>
              <a:t>   BERT: transformer based </a:t>
            </a:r>
          </a:p>
          <a:p>
            <a:r>
              <a:rPr lang="en-US" dirty="0"/>
              <a:t> </a:t>
            </a:r>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54</a:t>
            </a:fld>
            <a:endParaRPr lang="en-US" altLang="x-none"/>
          </a:p>
        </p:txBody>
      </p:sp>
    </p:spTree>
    <p:extLst>
      <p:ext uri="{BB962C8B-B14F-4D97-AF65-F5344CB8AC3E}">
        <p14:creationId xmlns:p14="http://schemas.microsoft.com/office/powerpoint/2010/main" val="17871714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Started with the trained BERT params, trained on MIMIC notes.</a:t>
            </a:r>
          </a:p>
          <a:p>
            <a:endParaRPr lang="en-US" dirty="0"/>
          </a:p>
          <a:p>
            <a:r>
              <a:rPr lang="en-US" dirty="0"/>
              <a:t>Should they have trained </a:t>
            </a:r>
            <a:r>
              <a:rPr lang="en-US" dirty="0" err="1"/>
              <a:t>ClinicalBERT</a:t>
            </a:r>
            <a:r>
              <a:rPr lang="en-US" dirty="0"/>
              <a:t> on general training data and then on mimic notes?</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55</a:t>
            </a:fld>
            <a:endParaRPr lang="en-US" altLang="x-none"/>
          </a:p>
        </p:txBody>
      </p:sp>
    </p:spTree>
    <p:extLst>
      <p:ext uri="{BB962C8B-B14F-4D97-AF65-F5344CB8AC3E}">
        <p14:creationId xmlns:p14="http://schemas.microsoft.com/office/powerpoint/2010/main" val="20220210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training objective as BERT: </a:t>
            </a:r>
          </a:p>
          <a:p>
            <a:endParaRPr lang="en-US" dirty="0"/>
          </a:p>
          <a:p>
            <a:r>
              <a:rPr lang="en-US" dirty="0"/>
              <a:t>Masked language modeling (MLM)  and Next sentence prediction (NSP)</a:t>
            </a:r>
          </a:p>
          <a:p>
            <a:endParaRPr lang="en-US" dirty="0"/>
          </a:p>
          <a:p>
            <a:r>
              <a:rPr lang="en-US" dirty="0"/>
              <a:t>showing MLM here</a:t>
            </a:r>
          </a:p>
          <a:p>
            <a:endParaRPr lang="en-US" dirty="0"/>
          </a:p>
          <a:p>
            <a:r>
              <a:rPr lang="en-US" dirty="0"/>
              <a:t>15% of tokens masked and model forced to predict them.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56</a:t>
            </a:fld>
            <a:endParaRPr lang="en-US" altLang="x-none"/>
          </a:p>
        </p:txBody>
      </p:sp>
    </p:spTree>
    <p:extLst>
      <p:ext uri="{BB962C8B-B14F-4D97-AF65-F5344CB8AC3E}">
        <p14:creationId xmlns:p14="http://schemas.microsoft.com/office/powerpoint/2010/main" val="42177178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BERT not really useful by itself, but as a building block</a:t>
            </a:r>
          </a:p>
          <a:p>
            <a:endParaRPr lang="en-US" dirty="0"/>
          </a:p>
          <a:p>
            <a:r>
              <a:rPr lang="en-US" dirty="0"/>
              <a:t>Paper uses 30d readmit (of course!)</a:t>
            </a:r>
          </a:p>
          <a:p>
            <a:endParaRPr lang="en-US" dirty="0"/>
          </a:p>
          <a:p>
            <a:r>
              <a:rPr lang="en-US" dirty="0"/>
              <a:t>Train W matrix </a:t>
            </a:r>
          </a:p>
          <a:p>
            <a:endParaRPr lang="en-US" dirty="0"/>
          </a:p>
          <a:p>
            <a:r>
              <a:rPr lang="en-US" dirty="0"/>
              <a:t>Sigmoid = 1 / 1+ e^-{</a:t>
            </a:r>
            <a:r>
              <a:rPr lang="en-US" dirty="0" err="1"/>
              <a:t>Wh</a:t>
            </a:r>
            <a:r>
              <a:rPr lang="en-US" dirty="0"/>
              <a:t>)</a:t>
            </a:r>
          </a:p>
          <a:p>
            <a:endParaRPr lang="en-US" dirty="0"/>
          </a:p>
          <a:p>
            <a:r>
              <a:rPr lang="en-US" dirty="0"/>
              <a:t>The paper </a:t>
            </a:r>
            <a:r>
              <a:rPr lang="en-US" dirty="0" err="1"/>
              <a:t>github</a:t>
            </a:r>
            <a:r>
              <a:rPr lang="en-US" dirty="0"/>
              <a:t> repo actually contains a tutorial on how to build your own head.</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57</a:t>
            </a:fld>
            <a:endParaRPr lang="en-US" altLang="x-none"/>
          </a:p>
        </p:txBody>
      </p:sp>
    </p:spTree>
    <p:extLst>
      <p:ext uri="{BB962C8B-B14F-4D97-AF65-F5344CB8AC3E}">
        <p14:creationId xmlns:p14="http://schemas.microsoft.com/office/powerpoint/2010/main" val="22975779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58</a:t>
            </a:fld>
            <a:endParaRPr lang="en-US" altLang="x-none"/>
          </a:p>
        </p:txBody>
      </p:sp>
    </p:spTree>
    <p:extLst>
      <p:ext uri="{BB962C8B-B14F-4D97-AF65-F5344CB8AC3E}">
        <p14:creationId xmlns:p14="http://schemas.microsoft.com/office/powerpoint/2010/main" val="11441904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BERT has fixed context length (512)</a:t>
            </a:r>
          </a:p>
          <a:p>
            <a:endParaRPr lang="en-US" dirty="0"/>
          </a:p>
          <a:p>
            <a:r>
              <a:rPr lang="en-US" dirty="0"/>
              <a:t>Concatenated notes may exceed this</a:t>
            </a:r>
          </a:p>
          <a:p>
            <a:endParaRPr lang="en-US" dirty="0"/>
          </a:p>
          <a:p>
            <a:r>
              <a:rPr lang="en-US" dirty="0"/>
              <a:t>How might you solve this? </a:t>
            </a:r>
          </a:p>
          <a:p>
            <a:endParaRPr lang="en-US" dirty="0"/>
          </a:p>
          <a:p>
            <a:r>
              <a:rPr lang="en-US" dirty="0"/>
              <a:t>(</a:t>
            </a:r>
            <a:r>
              <a:rPr lang="en-US" dirty="0" err="1"/>
              <a:t>Noew</a:t>
            </a:r>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60</a:t>
            </a:fld>
            <a:endParaRPr lang="en-US" altLang="x-none"/>
          </a:p>
        </p:txBody>
      </p:sp>
    </p:spTree>
    <p:extLst>
      <p:ext uri="{BB962C8B-B14F-4D97-AF65-F5344CB8AC3E}">
        <p14:creationId xmlns:p14="http://schemas.microsoft.com/office/powerpoint/2010/main" val="28283653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Split them up</a:t>
            </a:r>
          </a:p>
          <a:p>
            <a:endParaRPr lang="en-US" dirty="0"/>
          </a:p>
          <a:p>
            <a:r>
              <a:rPr lang="en-US" dirty="0"/>
              <a:t>Each gets a prob</a:t>
            </a:r>
          </a:p>
          <a:p>
            <a:endParaRPr lang="en-US" dirty="0"/>
          </a:p>
          <a:p>
            <a:r>
              <a:rPr lang="en-US" dirty="0"/>
              <a:t>How would you combine these </a:t>
            </a:r>
            <a:r>
              <a:rPr lang="en-US" dirty="0" err="1"/>
              <a:t>probabilitius</a:t>
            </a:r>
            <a:r>
              <a:rPr lang="en-US" dirty="0"/>
              <a:t>? </a:t>
            </a:r>
          </a:p>
          <a:p>
            <a:endParaRPr lang="en-US" dirty="0"/>
          </a:p>
          <a:p>
            <a:r>
              <a:rPr lang="en-US" dirty="0"/>
              <a:t>Average them? (Max is important!)</a:t>
            </a:r>
          </a:p>
          <a:p>
            <a:r>
              <a:rPr lang="en-US" dirty="0"/>
              <a:t>Take the max? (may be spurious)</a:t>
            </a:r>
          </a:p>
          <a:p>
            <a:endParaRPr lang="en-US" dirty="0"/>
          </a:p>
          <a:p>
            <a:r>
              <a:rPr lang="en-US" dirty="0"/>
              <a:t>Heuristic.</a:t>
            </a:r>
          </a:p>
          <a:p>
            <a:endParaRPr lang="en-US" dirty="0"/>
          </a:p>
          <a:p>
            <a:r>
              <a:rPr lang="en-US" dirty="0"/>
              <a:t>Q: for a fixed n, what happens as c gets large? Small?</a:t>
            </a:r>
          </a:p>
          <a:p>
            <a:endParaRPr lang="en-US" dirty="0"/>
          </a:p>
          <a:p>
            <a:r>
              <a:rPr lang="en-US" dirty="0"/>
              <a:t>    large c: rely on the max more</a:t>
            </a:r>
          </a:p>
          <a:p>
            <a:r>
              <a:rPr lang="en-US" dirty="0"/>
              <a:t>    small c: rely on the mean more </a:t>
            </a:r>
          </a:p>
          <a:p>
            <a:r>
              <a:rPr lang="en-US" dirty="0"/>
              <a:t>    n </a:t>
            </a:r>
            <a:r>
              <a:rPr lang="en-US" dirty="0" err="1"/>
              <a:t>incresases</a:t>
            </a:r>
            <a:r>
              <a:rPr lang="en-US" dirty="0"/>
              <a:t> -&gt; mean matters more </a:t>
            </a:r>
          </a:p>
          <a:p>
            <a:r>
              <a:rPr lang="en-US" dirty="0"/>
              <a:t>   (they used c=2)</a:t>
            </a:r>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61</a:t>
            </a:fld>
            <a:endParaRPr lang="en-US" altLang="x-none"/>
          </a:p>
        </p:txBody>
      </p:sp>
    </p:spTree>
    <p:extLst>
      <p:ext uri="{BB962C8B-B14F-4D97-AF65-F5344CB8AC3E}">
        <p14:creationId xmlns:p14="http://schemas.microsoft.com/office/powerpoint/2010/main" val="27963262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RP80 = recall at precision 80%. Why? False positives are $$, want to limit those. Set at 20% FPs and see how well you can do on recall. </a:t>
            </a:r>
          </a:p>
          <a:p>
            <a:endParaRPr lang="en-US" dirty="0"/>
          </a:p>
          <a:p>
            <a:r>
              <a:rPr lang="en-US" dirty="0"/>
              <a:t>(NOTE: The paper also shows results from first 24h/48h after admission)</a:t>
            </a:r>
          </a:p>
          <a:p>
            <a:endParaRPr lang="en-US" dirty="0"/>
          </a:p>
          <a:p>
            <a:r>
              <a:rPr lang="en-US" dirty="0"/>
              <a:t>Why does it outperform BERT? (</a:t>
            </a:r>
            <a:r>
              <a:rPr lang="en-US" dirty="0" err="1"/>
              <a:t>esp</a:t>
            </a:r>
            <a:r>
              <a:rPr lang="en-US" dirty="0"/>
              <a:t> on RP80)</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62</a:t>
            </a:fld>
            <a:endParaRPr lang="en-US" altLang="x-none"/>
          </a:p>
        </p:txBody>
      </p:sp>
    </p:spTree>
    <p:extLst>
      <p:ext uri="{BB962C8B-B14F-4D97-AF65-F5344CB8AC3E}">
        <p14:creationId xmlns:p14="http://schemas.microsoft.com/office/powerpoint/2010/main" val="2196855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372A3-06C9-77D1-621B-59F9601912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6E09E0-DEEB-2958-AA9D-FCF930FB07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68EE20-F60A-CA5B-CCF1-BF4E1BA7A5C2}"/>
              </a:ext>
            </a:extLst>
          </p:cNvPr>
          <p:cNvSpPr>
            <a:spLocks noGrp="1"/>
          </p:cNvSpPr>
          <p:nvPr>
            <p:ph type="body" idx="1"/>
          </p:nvPr>
        </p:nvSpPr>
        <p:spPr/>
        <p:txBody>
          <a:bodyPr/>
          <a:lstStyle/>
          <a:p>
            <a:endParaRPr lang="en-US" dirty="0"/>
          </a:p>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91501F1-FC40-A5D8-77B1-279ED18E7802}"/>
              </a:ext>
            </a:extLst>
          </p:cNvPr>
          <p:cNvSpPr>
            <a:spLocks noGrp="1"/>
          </p:cNvSpPr>
          <p:nvPr>
            <p:ph type="sldNum" sz="quarter" idx="5"/>
          </p:nvPr>
        </p:nvSpPr>
        <p:spPr/>
        <p:txBody>
          <a:bodyPr/>
          <a:lstStyle/>
          <a:p>
            <a:pPr>
              <a:defRPr/>
            </a:pPr>
            <a:fld id="{2B24F439-14CB-B64A-A38E-43868DBA8F9B}" type="slidenum">
              <a:rPr lang="en-US" altLang="x-none" smtClean="0"/>
              <a:pPr>
                <a:defRPr/>
              </a:pPr>
              <a:t>7</a:t>
            </a:fld>
            <a:endParaRPr lang="en-US" altLang="x-none"/>
          </a:p>
        </p:txBody>
      </p:sp>
    </p:spTree>
    <p:extLst>
      <p:ext uri="{BB962C8B-B14F-4D97-AF65-F5344CB8AC3E}">
        <p14:creationId xmlns:p14="http://schemas.microsoft.com/office/powerpoint/2010/main" val="11389972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Disease prediction, </a:t>
            </a:r>
            <a:r>
              <a:rPr lang="en-US" dirty="0" err="1"/>
              <a:t>biling</a:t>
            </a:r>
            <a:r>
              <a:rPr lang="en-US" dirty="0"/>
              <a:t> codes, qualify for clinical trial , …</a:t>
            </a:r>
            <a:br>
              <a:rPr lang="en-US" dirty="0"/>
            </a:br>
            <a:endParaRPr lang="en-US" dirty="0"/>
          </a:p>
          <a:p>
            <a:pPr marL="228600" indent="-228600">
              <a:buAutoNum type="arabicPeriod"/>
            </a:pPr>
            <a:r>
              <a:rPr lang="en-US" dirty="0"/>
              <a:t>My $0.02: trained on MIMIC data, which is only critical care – only 1/6 of all hospital admits are to ICU </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a:defRPr/>
            </a:pPr>
            <a:fld id="{2B24F439-14CB-B64A-A38E-43868DBA8F9B}" type="slidenum">
              <a:rPr lang="en-US" altLang="x-none" smtClean="0"/>
              <a:pPr>
                <a:defRPr/>
              </a:pPr>
              <a:t>63</a:t>
            </a:fld>
            <a:endParaRPr lang="en-US" altLang="x-none"/>
          </a:p>
        </p:txBody>
      </p:sp>
    </p:spTree>
    <p:extLst>
      <p:ext uri="{BB962C8B-B14F-4D97-AF65-F5344CB8AC3E}">
        <p14:creationId xmlns:p14="http://schemas.microsoft.com/office/powerpoint/2010/main" val="1141240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0242E-24D4-3D9E-DEFE-F28435A187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CE0566-F8F5-EBE3-C32D-C55DA30A8B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AB3485-4BC5-0388-CF7D-0B27E19BDF2F}"/>
              </a:ext>
            </a:extLst>
          </p:cNvPr>
          <p:cNvSpPr>
            <a:spLocks noGrp="1"/>
          </p:cNvSpPr>
          <p:nvPr>
            <p:ph type="body"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EC8F258-F091-F305-0FEC-4946C6813D2B}"/>
              </a:ext>
            </a:extLst>
          </p:cNvPr>
          <p:cNvSpPr>
            <a:spLocks noGrp="1"/>
          </p:cNvSpPr>
          <p:nvPr>
            <p:ph type="sldNum" sz="quarter" idx="5"/>
          </p:nvPr>
        </p:nvSpPr>
        <p:spPr/>
        <p:txBody>
          <a:bodyPr/>
          <a:lstStyle/>
          <a:p>
            <a:pPr>
              <a:defRPr/>
            </a:pPr>
            <a:fld id="{2B24F439-14CB-B64A-A38E-43868DBA8F9B}" type="slidenum">
              <a:rPr lang="en-US" altLang="x-none" smtClean="0"/>
              <a:pPr>
                <a:defRPr/>
              </a:pPr>
              <a:t>8</a:t>
            </a:fld>
            <a:endParaRPr lang="en-US" altLang="x-none"/>
          </a:p>
        </p:txBody>
      </p:sp>
    </p:spTree>
    <p:extLst>
      <p:ext uri="{BB962C8B-B14F-4D97-AF65-F5344CB8AC3E}">
        <p14:creationId xmlns:p14="http://schemas.microsoft.com/office/powerpoint/2010/main" val="2663557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EEA21-92A7-881E-D57C-31CB8245C3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409C0A-2E58-7A3B-6D22-AA544CBD18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BEDC05-61C1-A7AF-17AE-E3F47DD14925}"/>
              </a:ext>
            </a:extLst>
          </p:cNvPr>
          <p:cNvSpPr>
            <a:spLocks noGrp="1"/>
          </p:cNvSpPr>
          <p:nvPr>
            <p:ph type="body" idx="1"/>
          </p:nvPr>
        </p:nvSpPr>
        <p:spPr/>
        <p:txBody>
          <a:bodyPr/>
          <a:lstStyle/>
          <a:p>
            <a:r>
              <a:rPr lang="en-US" dirty="0"/>
              <a:t>How much of this is available in the ‘coded’ part of the EHR ?</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8FFBDA5D-7BCF-F6D2-1731-73BCC85A0BE4}"/>
              </a:ext>
            </a:extLst>
          </p:cNvPr>
          <p:cNvSpPr>
            <a:spLocks noGrp="1"/>
          </p:cNvSpPr>
          <p:nvPr>
            <p:ph type="sldNum" sz="quarter" idx="5"/>
          </p:nvPr>
        </p:nvSpPr>
        <p:spPr/>
        <p:txBody>
          <a:bodyPr/>
          <a:lstStyle/>
          <a:p>
            <a:pPr>
              <a:defRPr/>
            </a:pPr>
            <a:fld id="{2B24F439-14CB-B64A-A38E-43868DBA8F9B}" type="slidenum">
              <a:rPr lang="en-US" altLang="x-none" smtClean="0"/>
              <a:pPr>
                <a:defRPr/>
              </a:pPr>
              <a:t>9</a:t>
            </a:fld>
            <a:endParaRPr lang="en-US" altLang="x-none"/>
          </a:p>
        </p:txBody>
      </p:sp>
    </p:spTree>
    <p:extLst>
      <p:ext uri="{BB962C8B-B14F-4D97-AF65-F5344CB8AC3E}">
        <p14:creationId xmlns:p14="http://schemas.microsoft.com/office/powerpoint/2010/main" val="302670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01113-6076-02DD-461C-C22FEFA21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0ED9F5-33C9-22CF-7796-F3F6A42A7A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2CAABA-1DCA-0B30-CEBF-7F94D0ABBEA3}"/>
              </a:ext>
            </a:extLst>
          </p:cNvPr>
          <p:cNvSpPr>
            <a:spLocks noGrp="1"/>
          </p:cNvSpPr>
          <p:nvPr>
            <p:ph type="body" idx="1"/>
          </p:nvPr>
        </p:nvSpPr>
        <p:spPr/>
        <p:txBody>
          <a:bodyPr/>
          <a:lstStyle/>
          <a:p>
            <a:endParaRPr lang="en-US" dirty="0"/>
          </a:p>
          <a:p>
            <a:r>
              <a:rPr lang="en-US" dirty="0"/>
              <a:t>Green – likely coded elsewhere (structured)</a:t>
            </a:r>
          </a:p>
          <a:p>
            <a:endParaRPr lang="en-US" dirty="0"/>
          </a:p>
          <a:p>
            <a:r>
              <a:rPr lang="en-US" dirty="0"/>
              <a:t>Notice most is not green! Not coded</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C6FF92AD-5F7F-2C02-840D-FE4DC7B6F9D2}"/>
              </a:ext>
            </a:extLst>
          </p:cNvPr>
          <p:cNvSpPr>
            <a:spLocks noGrp="1"/>
          </p:cNvSpPr>
          <p:nvPr>
            <p:ph type="sldNum" sz="quarter" idx="5"/>
          </p:nvPr>
        </p:nvSpPr>
        <p:spPr/>
        <p:txBody>
          <a:bodyPr/>
          <a:lstStyle/>
          <a:p>
            <a:pPr>
              <a:defRPr/>
            </a:pPr>
            <a:fld id="{2B24F439-14CB-B64A-A38E-43868DBA8F9B}" type="slidenum">
              <a:rPr lang="en-US" altLang="x-none" smtClean="0"/>
              <a:pPr>
                <a:defRPr/>
              </a:pPr>
              <a:t>10</a:t>
            </a:fld>
            <a:endParaRPr lang="en-US" altLang="x-none"/>
          </a:p>
        </p:txBody>
      </p:sp>
    </p:spTree>
    <p:extLst>
      <p:ext uri="{BB962C8B-B14F-4D97-AF65-F5344CB8AC3E}">
        <p14:creationId xmlns:p14="http://schemas.microsoft.com/office/powerpoint/2010/main" val="281471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Rectangle 5"/>
          <p:cNvSpPr>
            <a:spLocks noChangeArrowheads="1"/>
          </p:cNvSpPr>
          <p:nvPr/>
        </p:nvSpPr>
        <p:spPr bwMode="auto">
          <a:xfrm>
            <a:off x="0" y="0"/>
            <a:ext cx="9144000" cy="5143500"/>
          </a:xfrm>
          <a:prstGeom prst="rect">
            <a:avLst/>
          </a:prstGeom>
          <a:solidFill>
            <a:srgbClr val="BB00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45 Helvetica Light" charset="0"/>
                <a:ea typeface="ＭＳ Ｐゴシック" charset="-128"/>
              </a:defRPr>
            </a:lvl1pPr>
            <a:lvl2pPr marL="742950" indent="-285750">
              <a:defRPr sz="2400">
                <a:solidFill>
                  <a:schemeClr val="tx1"/>
                </a:solidFill>
                <a:latin typeface="45 Helvetica Light" charset="0"/>
                <a:ea typeface="ＭＳ Ｐゴシック" charset="-128"/>
              </a:defRPr>
            </a:lvl2pPr>
            <a:lvl3pPr marL="1143000" indent="-228600">
              <a:defRPr sz="2400">
                <a:solidFill>
                  <a:schemeClr val="tx1"/>
                </a:solidFill>
                <a:latin typeface="45 Helvetica Light" charset="0"/>
                <a:ea typeface="ＭＳ Ｐゴシック" charset="-128"/>
              </a:defRPr>
            </a:lvl3pPr>
            <a:lvl4pPr marL="1600200" indent="-228600">
              <a:defRPr sz="2400">
                <a:solidFill>
                  <a:schemeClr val="tx1"/>
                </a:solidFill>
                <a:latin typeface="45 Helvetica Light" charset="0"/>
                <a:ea typeface="ＭＳ Ｐゴシック" charset="-128"/>
              </a:defRPr>
            </a:lvl4pPr>
            <a:lvl5pPr marL="2057400" indent="-228600">
              <a:defRPr sz="2400">
                <a:solidFill>
                  <a:schemeClr val="tx1"/>
                </a:solidFill>
                <a:latin typeface="45 Helvetica Light" charset="0"/>
                <a:ea typeface="ＭＳ Ｐゴシック" charset="-128"/>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128"/>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128"/>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128"/>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128"/>
              </a:defRPr>
            </a:lvl9pPr>
          </a:lstStyle>
          <a:p>
            <a:pPr>
              <a:defRPr/>
            </a:pPr>
            <a:endParaRPr lang="x-none" altLang="x-none">
              <a:latin typeface="Open Sans Regular" charset="0"/>
            </a:endParaRPr>
          </a:p>
        </p:txBody>
      </p:sp>
      <p:pic>
        <p:nvPicPr>
          <p:cNvPr id="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895350"/>
            <a:ext cx="34290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descr="_Plaid-Digital_FINAL-NEW.png"/>
          <p:cNvPicPr>
            <a:picLocks noChangeAspect="1"/>
          </p:cNvPicPr>
          <p:nvPr/>
        </p:nvPicPr>
        <p:blipFill>
          <a:blip r:embed="rId3">
            <a:extLst>
              <a:ext uri="{28A0092B-C50C-407E-A947-70E740481C1C}">
                <a14:useLocalDpi xmlns:a14="http://schemas.microsoft.com/office/drawing/2010/main" val="0"/>
              </a:ext>
            </a:extLst>
          </a:blip>
          <a:srcRect l="84737" t="23988" r="4771" b="1990"/>
          <a:stretch>
            <a:fillRect/>
          </a:stretch>
        </p:blipFill>
        <p:spPr bwMode="auto">
          <a:xfrm>
            <a:off x="457200" y="0"/>
            <a:ext cx="7905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userDrawn="1"/>
        </p:nvSpPr>
        <p:spPr bwMode="auto">
          <a:xfrm>
            <a:off x="0" y="0"/>
            <a:ext cx="9144000" cy="5143500"/>
          </a:xfrm>
          <a:prstGeom prst="rect">
            <a:avLst/>
          </a:prstGeom>
          <a:solidFill>
            <a:srgbClr val="BB00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45 Helvetica Light" charset="0"/>
                <a:ea typeface="ＭＳ Ｐゴシック" charset="-128"/>
              </a:defRPr>
            </a:lvl1pPr>
            <a:lvl2pPr marL="742950" indent="-285750">
              <a:defRPr sz="2400">
                <a:solidFill>
                  <a:schemeClr val="tx1"/>
                </a:solidFill>
                <a:latin typeface="45 Helvetica Light" charset="0"/>
                <a:ea typeface="ＭＳ Ｐゴシック" charset="-128"/>
              </a:defRPr>
            </a:lvl2pPr>
            <a:lvl3pPr marL="1143000" indent="-228600">
              <a:defRPr sz="2400">
                <a:solidFill>
                  <a:schemeClr val="tx1"/>
                </a:solidFill>
                <a:latin typeface="45 Helvetica Light" charset="0"/>
                <a:ea typeface="ＭＳ Ｐゴシック" charset="-128"/>
              </a:defRPr>
            </a:lvl3pPr>
            <a:lvl4pPr marL="1600200" indent="-228600">
              <a:defRPr sz="2400">
                <a:solidFill>
                  <a:schemeClr val="tx1"/>
                </a:solidFill>
                <a:latin typeface="45 Helvetica Light" charset="0"/>
                <a:ea typeface="ＭＳ Ｐゴシック" charset="-128"/>
              </a:defRPr>
            </a:lvl4pPr>
            <a:lvl5pPr marL="2057400" indent="-228600">
              <a:defRPr sz="2400">
                <a:solidFill>
                  <a:schemeClr val="tx1"/>
                </a:solidFill>
                <a:latin typeface="45 Helvetica Light" charset="0"/>
                <a:ea typeface="ＭＳ Ｐゴシック" charset="-128"/>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128"/>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128"/>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128"/>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128"/>
              </a:defRPr>
            </a:lvl9pPr>
          </a:lstStyle>
          <a:p>
            <a:pPr>
              <a:defRPr/>
            </a:pPr>
            <a:endParaRPr lang="x-none" altLang="x-none">
              <a:latin typeface="Open Sans Regular" charset="0"/>
            </a:endParaRPr>
          </a:p>
        </p:txBody>
      </p:sp>
      <p:pic>
        <p:nvPicPr>
          <p:cNvPr id="6"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09800" y="895350"/>
            <a:ext cx="34290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_Plaid-Digital_FINAL-NEW.png"/>
          <p:cNvPicPr>
            <a:picLocks noChangeAspect="1"/>
          </p:cNvPicPr>
          <p:nvPr userDrawn="1"/>
        </p:nvPicPr>
        <p:blipFill>
          <a:blip r:embed="rId3">
            <a:extLst>
              <a:ext uri="{28A0092B-C50C-407E-A947-70E740481C1C}">
                <a14:useLocalDpi xmlns:a14="http://schemas.microsoft.com/office/drawing/2010/main" val="0"/>
              </a:ext>
            </a:extLst>
          </a:blip>
          <a:srcRect l="84737" t="23988" r="4771" b="1990"/>
          <a:stretch>
            <a:fillRect/>
          </a:stretch>
        </p:blipFill>
        <p:spPr bwMode="auto">
          <a:xfrm>
            <a:off x="457200" y="0"/>
            <a:ext cx="7905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9314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1C1F846B-CC89-4AB0-D7D9-A6B085531979}"/>
              </a:ext>
            </a:extLst>
          </p:cNvPr>
          <p:cNvSpPr>
            <a:spLocks noGrp="1"/>
          </p:cNvSpPr>
          <p:nvPr>
            <p:ph type="sldNum" sz="quarter" idx="10"/>
          </p:nvPr>
        </p:nvSpPr>
        <p:spPr/>
        <p:txBody>
          <a:body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21613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Content Placeholder 5"/>
          <p:cNvSpPr>
            <a:spLocks noGrp="1"/>
          </p:cNvSpPr>
          <p:nvPr>
            <p:ph sz="quarter" idx="10"/>
          </p:nvPr>
        </p:nvSpPr>
        <p:spPr>
          <a:xfrm>
            <a:off x="457200" y="1200150"/>
            <a:ext cx="82296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8111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200150"/>
            <a:ext cx="39624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1"/>
          </p:nvPr>
        </p:nvSpPr>
        <p:spPr>
          <a:xfrm>
            <a:off x="4727448" y="1212300"/>
            <a:ext cx="3959352"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8285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200150"/>
            <a:ext cx="25908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quarter" idx="11"/>
          </p:nvPr>
        </p:nvSpPr>
        <p:spPr>
          <a:xfrm>
            <a:off x="3276600" y="1200150"/>
            <a:ext cx="25908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p:cNvSpPr>
            <a:spLocks noGrp="1"/>
          </p:cNvSpPr>
          <p:nvPr>
            <p:ph sz="quarter" idx="12"/>
          </p:nvPr>
        </p:nvSpPr>
        <p:spPr>
          <a:xfrm>
            <a:off x="6096000" y="1200150"/>
            <a:ext cx="25908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7110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200150"/>
            <a:ext cx="1905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2565400" y="1200150"/>
            <a:ext cx="1905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2"/>
          </p:nvPr>
        </p:nvSpPr>
        <p:spPr>
          <a:xfrm>
            <a:off x="4673600" y="1200150"/>
            <a:ext cx="1905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p:cNvSpPr>
            <a:spLocks noGrp="1"/>
          </p:cNvSpPr>
          <p:nvPr>
            <p:ph sz="quarter" idx="13"/>
          </p:nvPr>
        </p:nvSpPr>
        <p:spPr>
          <a:xfrm>
            <a:off x="6781800" y="1200150"/>
            <a:ext cx="1905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064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338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7" name="Picture 3" descr="_Plaid-Digital_FINAL-NEW.png"/>
          <p:cNvPicPr>
            <a:picLocks noChangeAspect="1"/>
          </p:cNvPicPr>
          <p:nvPr/>
        </p:nvPicPr>
        <p:blipFill>
          <a:blip r:embed="rId9">
            <a:extLst>
              <a:ext uri="{28A0092B-C50C-407E-A947-70E740481C1C}">
                <a14:useLocalDpi xmlns:a14="http://schemas.microsoft.com/office/drawing/2010/main" val="0"/>
              </a:ext>
            </a:extLst>
          </a:blip>
          <a:srcRect l="59550" t="20876" r="39888" b="2893"/>
          <a:stretch>
            <a:fillRect/>
          </a:stretch>
        </p:blipFill>
        <p:spPr bwMode="auto">
          <a:xfrm rot="5400000">
            <a:off x="3798887" y="1046163"/>
            <a:ext cx="60325" cy="765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3" descr="_Plaid-Digital_FINAL-NEW.png"/>
          <p:cNvPicPr>
            <a:picLocks noChangeAspect="1"/>
          </p:cNvPicPr>
          <p:nvPr userDrawn="1"/>
        </p:nvPicPr>
        <p:blipFill>
          <a:blip r:embed="rId9">
            <a:extLst>
              <a:ext uri="{28A0092B-C50C-407E-A947-70E740481C1C}">
                <a14:useLocalDpi xmlns:a14="http://schemas.microsoft.com/office/drawing/2010/main" val="0"/>
              </a:ext>
            </a:extLst>
          </a:blip>
          <a:srcRect l="59550" t="20876" r="39888" b="2893"/>
          <a:stretch>
            <a:fillRect/>
          </a:stretch>
        </p:blipFill>
        <p:spPr bwMode="auto">
          <a:xfrm rot="5400000">
            <a:off x="3798887" y="1046163"/>
            <a:ext cx="60325" cy="765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Title Placeholder 1"/>
          <p:cNvSpPr>
            <a:spLocks noGrp="1"/>
          </p:cNvSpPr>
          <p:nvPr>
            <p:ph type="title"/>
          </p:nvPr>
        </p:nvSpPr>
        <p:spPr bwMode="auto">
          <a:xfrm>
            <a:off x="457200" y="36195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title style</a:t>
            </a:r>
          </a:p>
        </p:txBody>
      </p:sp>
      <p:sp>
        <p:nvSpPr>
          <p:cNvPr id="1031" name="Text Placeholder 2"/>
          <p:cNvSpPr>
            <a:spLocks noGrp="1"/>
          </p:cNvSpPr>
          <p:nvPr>
            <p:ph type="body" idx="1"/>
          </p:nvPr>
        </p:nvSpPr>
        <p:spPr bwMode="auto">
          <a:xfrm>
            <a:off x="457200" y="1200150"/>
            <a:ext cx="8229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pic>
        <p:nvPicPr>
          <p:cNvPr id="10" name="Picture 9"/>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772400" y="4248150"/>
            <a:ext cx="1154590" cy="736392"/>
          </a:xfrm>
          <a:prstGeom prst="rect">
            <a:avLst/>
          </a:prstGeom>
        </p:spPr>
      </p:pic>
      <p:sp>
        <p:nvSpPr>
          <p:cNvPr id="7" name="Slide Number">
            <a:extLst>
              <a:ext uri="{FF2B5EF4-FFF2-40B4-BE49-F238E27FC236}">
                <a16:creationId xmlns:a16="http://schemas.microsoft.com/office/drawing/2014/main" id="{51D83416-00FF-7E42-B8E5-8A7EE0EDCA91}"/>
              </a:ext>
            </a:extLst>
          </p:cNvPr>
          <p:cNvSpPr txBox="1">
            <a:spLocks noGrp="1"/>
          </p:cNvSpPr>
          <p:nvPr>
            <p:ph type="sldNum" sz="quarter" idx="4"/>
          </p:nvPr>
        </p:nvSpPr>
        <p:spPr>
          <a:xfrm>
            <a:off x="11073918" y="6400413"/>
            <a:ext cx="279883" cy="276999"/>
          </a:xfrm>
          <a:prstGeom prst="rect">
            <a:avLst/>
          </a:prstGeom>
          <a:ln w="12700">
            <a:miter lim="400000"/>
          </a:ln>
        </p:spPr>
        <p:txBody>
          <a:bodyPr wrap="none" lIns="45719" rIns="45719" anchor="ctr">
            <a:spAutoFit/>
          </a:bodyPr>
          <a:lstStyle>
            <a:lvl1pPr algn="r">
              <a:defRPr sz="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stStyle>
          <a:p>
            <a:fld id="{86CB4B4D-7CA3-9044-876B-883B54F8677D}" type="slidenum">
              <a:rPr lang="en-US" smtClean="0"/>
              <a:pPr/>
              <a:t>‹#›</a:t>
            </a:fld>
            <a:endParaRPr lang="en-US" dirty="0"/>
          </a:p>
        </p:txBody>
      </p:sp>
      <p:sp>
        <p:nvSpPr>
          <p:cNvPr id="8" name="Slide Number">
            <a:extLst>
              <a:ext uri="{FF2B5EF4-FFF2-40B4-BE49-F238E27FC236}">
                <a16:creationId xmlns:a16="http://schemas.microsoft.com/office/drawing/2014/main" id="{ADBF4EFE-C980-B844-B5ED-B8094C71D895}"/>
              </a:ext>
            </a:extLst>
          </p:cNvPr>
          <p:cNvSpPr txBox="1">
            <a:spLocks/>
          </p:cNvSpPr>
          <p:nvPr userDrawn="1"/>
        </p:nvSpPr>
        <p:spPr>
          <a:xfrm>
            <a:off x="11226318" y="6552813"/>
            <a:ext cx="279883" cy="276999"/>
          </a:xfrm>
          <a:prstGeom prst="rect">
            <a:avLst/>
          </a:prstGeom>
          <a:ln w="12700">
            <a:miter lim="400000"/>
          </a:ln>
        </p:spPr>
        <p:txBody>
          <a:bodyPr wrap="none" lIns="45719" rIns="45719" anchor="ctr">
            <a:spAutoFit/>
          </a:bodyPr>
          <a:lstStyle>
            <a:defPPr>
              <a:defRPr lang="en-US"/>
            </a:defPPr>
            <a:lvl1pPr algn="r" rtl="0" eaLnBrk="0" fontAlgn="base" hangingPunct="0">
              <a:spcBef>
                <a:spcPct val="0"/>
              </a:spcBef>
              <a:spcAft>
                <a:spcPct val="0"/>
              </a:spcAft>
              <a:defRPr sz="1200" kern="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5pPr>
            <a:lvl6pPr marL="2286000" algn="l" defTabSz="914400" rtl="0" eaLnBrk="1" latinLnBrk="0" hangingPunct="1">
              <a:defRPr sz="2400" kern="1200">
                <a:solidFill>
                  <a:schemeClr val="tx1"/>
                </a:solidFill>
                <a:latin typeface="45 Helvetica Light" charset="0"/>
                <a:ea typeface="ＭＳ Ｐゴシック" charset="-128"/>
                <a:cs typeface="+mn-cs"/>
              </a:defRPr>
            </a:lvl6pPr>
            <a:lvl7pPr marL="2743200" algn="l" defTabSz="914400" rtl="0" eaLnBrk="1" latinLnBrk="0" hangingPunct="1">
              <a:defRPr sz="2400" kern="1200">
                <a:solidFill>
                  <a:schemeClr val="tx1"/>
                </a:solidFill>
                <a:latin typeface="45 Helvetica Light" charset="0"/>
                <a:ea typeface="ＭＳ Ｐゴシック" charset="-128"/>
                <a:cs typeface="+mn-cs"/>
              </a:defRPr>
            </a:lvl7pPr>
            <a:lvl8pPr marL="3200400" algn="l" defTabSz="914400" rtl="0" eaLnBrk="1" latinLnBrk="0" hangingPunct="1">
              <a:defRPr sz="2400" kern="1200">
                <a:solidFill>
                  <a:schemeClr val="tx1"/>
                </a:solidFill>
                <a:latin typeface="45 Helvetica Light" charset="0"/>
                <a:ea typeface="ＭＳ Ｐゴシック" charset="-128"/>
                <a:cs typeface="+mn-cs"/>
              </a:defRPr>
            </a:lvl8pPr>
            <a:lvl9pPr marL="3657600" algn="l" defTabSz="914400" rtl="0" eaLnBrk="1" latinLnBrk="0" hangingPunct="1">
              <a:defRPr sz="2400" kern="1200">
                <a:solidFill>
                  <a:schemeClr val="tx1"/>
                </a:solidFill>
                <a:latin typeface="45 Helvetica Light" charset="0"/>
                <a:ea typeface="ＭＳ Ｐゴシック" charset="-128"/>
                <a:cs typeface="+mn-cs"/>
              </a:defRPr>
            </a:lvl9pPr>
          </a:lstStyle>
          <a:p>
            <a:fld id="{86CB4B4D-7CA3-9044-876B-883B54F8677D}" type="slidenum">
              <a:rPr lang="en-US" smtClean="0"/>
              <a:pPr/>
              <a:t>‹#›</a:t>
            </a:fld>
            <a:endParaRPr lang="en-US" dirty="0"/>
          </a:p>
        </p:txBody>
      </p:sp>
      <p:sp>
        <p:nvSpPr>
          <p:cNvPr id="9" name="Slide Number">
            <a:extLst>
              <a:ext uri="{FF2B5EF4-FFF2-40B4-BE49-F238E27FC236}">
                <a16:creationId xmlns:a16="http://schemas.microsoft.com/office/drawing/2014/main" id="{7BE7423C-EEE2-3F45-8EF7-78515AA765E4}"/>
              </a:ext>
            </a:extLst>
          </p:cNvPr>
          <p:cNvSpPr txBox="1">
            <a:spLocks/>
          </p:cNvSpPr>
          <p:nvPr userDrawn="1"/>
        </p:nvSpPr>
        <p:spPr>
          <a:xfrm>
            <a:off x="11378718" y="6705213"/>
            <a:ext cx="279883" cy="276999"/>
          </a:xfrm>
          <a:prstGeom prst="rect">
            <a:avLst/>
          </a:prstGeom>
          <a:ln w="12700">
            <a:miter lim="400000"/>
          </a:ln>
        </p:spPr>
        <p:txBody>
          <a:bodyPr wrap="none" lIns="45719" rIns="45719" anchor="ctr">
            <a:spAutoFit/>
          </a:bodyPr>
          <a:lstStyle>
            <a:defPPr>
              <a:defRPr lang="en-US"/>
            </a:defPPr>
            <a:lvl1pPr algn="r" rtl="0" eaLnBrk="0" fontAlgn="base" hangingPunct="0">
              <a:spcBef>
                <a:spcPct val="0"/>
              </a:spcBef>
              <a:spcAft>
                <a:spcPct val="0"/>
              </a:spcAft>
              <a:defRPr sz="1200" kern="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5pPr>
            <a:lvl6pPr marL="2286000" algn="l" defTabSz="914400" rtl="0" eaLnBrk="1" latinLnBrk="0" hangingPunct="1">
              <a:defRPr sz="2400" kern="1200">
                <a:solidFill>
                  <a:schemeClr val="tx1"/>
                </a:solidFill>
                <a:latin typeface="45 Helvetica Light" charset="0"/>
                <a:ea typeface="ＭＳ Ｐゴシック" charset="-128"/>
                <a:cs typeface="+mn-cs"/>
              </a:defRPr>
            </a:lvl6pPr>
            <a:lvl7pPr marL="2743200" algn="l" defTabSz="914400" rtl="0" eaLnBrk="1" latinLnBrk="0" hangingPunct="1">
              <a:defRPr sz="2400" kern="1200">
                <a:solidFill>
                  <a:schemeClr val="tx1"/>
                </a:solidFill>
                <a:latin typeface="45 Helvetica Light" charset="0"/>
                <a:ea typeface="ＭＳ Ｐゴシック" charset="-128"/>
                <a:cs typeface="+mn-cs"/>
              </a:defRPr>
            </a:lvl7pPr>
            <a:lvl8pPr marL="3200400" algn="l" defTabSz="914400" rtl="0" eaLnBrk="1" latinLnBrk="0" hangingPunct="1">
              <a:defRPr sz="2400" kern="1200">
                <a:solidFill>
                  <a:schemeClr val="tx1"/>
                </a:solidFill>
                <a:latin typeface="45 Helvetica Light" charset="0"/>
                <a:ea typeface="ＭＳ Ｐゴシック" charset="-128"/>
                <a:cs typeface="+mn-cs"/>
              </a:defRPr>
            </a:lvl8pPr>
            <a:lvl9pPr marL="3657600" algn="l" defTabSz="914400" rtl="0" eaLnBrk="1" latinLnBrk="0" hangingPunct="1">
              <a:defRPr sz="2400" kern="1200">
                <a:solidFill>
                  <a:schemeClr val="tx1"/>
                </a:solidFill>
                <a:latin typeface="45 Helvetica Light" charset="0"/>
                <a:ea typeface="ＭＳ Ｐゴシック" charset="-128"/>
                <a:cs typeface="+mn-cs"/>
              </a:defRPr>
            </a:lvl9pPr>
          </a:lstStyle>
          <a:p>
            <a:fld id="{86CB4B4D-7CA3-9044-876B-883B54F8677D}" type="slidenum">
              <a:rPr lang="en-US" smtClean="0"/>
              <a:pPr/>
              <a:t>‹#›</a:t>
            </a:fld>
            <a:endParaRPr lang="en-US" dirty="0"/>
          </a:p>
        </p:txBody>
      </p:sp>
      <p:sp>
        <p:nvSpPr>
          <p:cNvPr id="11" name="Slide Number">
            <a:extLst>
              <a:ext uri="{FF2B5EF4-FFF2-40B4-BE49-F238E27FC236}">
                <a16:creationId xmlns:a16="http://schemas.microsoft.com/office/drawing/2014/main" id="{4C78D2C9-EC69-C447-A43E-74428D9672F5}"/>
              </a:ext>
            </a:extLst>
          </p:cNvPr>
          <p:cNvSpPr txBox="1">
            <a:spLocks/>
          </p:cNvSpPr>
          <p:nvPr userDrawn="1"/>
        </p:nvSpPr>
        <p:spPr>
          <a:xfrm>
            <a:off x="11531118" y="6857613"/>
            <a:ext cx="279883" cy="276999"/>
          </a:xfrm>
          <a:prstGeom prst="rect">
            <a:avLst/>
          </a:prstGeom>
          <a:ln w="12700">
            <a:miter lim="400000"/>
          </a:ln>
        </p:spPr>
        <p:txBody>
          <a:bodyPr wrap="none" lIns="45719" rIns="45719" anchor="ctr">
            <a:spAutoFit/>
          </a:bodyPr>
          <a:lstStyle>
            <a:defPPr>
              <a:defRPr lang="en-US"/>
            </a:defPPr>
            <a:lvl1pPr algn="r" rtl="0" eaLnBrk="0" fontAlgn="base" hangingPunct="0">
              <a:spcBef>
                <a:spcPct val="0"/>
              </a:spcBef>
              <a:spcAft>
                <a:spcPct val="0"/>
              </a:spcAft>
              <a:defRPr sz="1200" kern="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5pPr>
            <a:lvl6pPr marL="2286000" algn="l" defTabSz="914400" rtl="0" eaLnBrk="1" latinLnBrk="0" hangingPunct="1">
              <a:defRPr sz="2400" kern="1200">
                <a:solidFill>
                  <a:schemeClr val="tx1"/>
                </a:solidFill>
                <a:latin typeface="45 Helvetica Light" charset="0"/>
                <a:ea typeface="ＭＳ Ｐゴシック" charset="-128"/>
                <a:cs typeface="+mn-cs"/>
              </a:defRPr>
            </a:lvl6pPr>
            <a:lvl7pPr marL="2743200" algn="l" defTabSz="914400" rtl="0" eaLnBrk="1" latinLnBrk="0" hangingPunct="1">
              <a:defRPr sz="2400" kern="1200">
                <a:solidFill>
                  <a:schemeClr val="tx1"/>
                </a:solidFill>
                <a:latin typeface="45 Helvetica Light" charset="0"/>
                <a:ea typeface="ＭＳ Ｐゴシック" charset="-128"/>
                <a:cs typeface="+mn-cs"/>
              </a:defRPr>
            </a:lvl7pPr>
            <a:lvl8pPr marL="3200400" algn="l" defTabSz="914400" rtl="0" eaLnBrk="1" latinLnBrk="0" hangingPunct="1">
              <a:defRPr sz="2400" kern="1200">
                <a:solidFill>
                  <a:schemeClr val="tx1"/>
                </a:solidFill>
                <a:latin typeface="45 Helvetica Light" charset="0"/>
                <a:ea typeface="ＭＳ Ｐゴシック" charset="-128"/>
                <a:cs typeface="+mn-cs"/>
              </a:defRPr>
            </a:lvl8pPr>
            <a:lvl9pPr marL="3657600" algn="l" defTabSz="914400" rtl="0" eaLnBrk="1" latinLnBrk="0" hangingPunct="1">
              <a:defRPr sz="2400" kern="1200">
                <a:solidFill>
                  <a:schemeClr val="tx1"/>
                </a:solidFill>
                <a:latin typeface="45 Helvetica Light" charset="0"/>
                <a:ea typeface="ＭＳ Ｐゴシック" charset="-128"/>
                <a:cs typeface="+mn-cs"/>
              </a:defRPr>
            </a:lvl9pPr>
          </a:lstStyle>
          <a:p>
            <a:fld id="{86CB4B4D-7CA3-9044-876B-883B54F8677D}" type="slidenum">
              <a:rPr lang="en-US" smtClean="0"/>
              <a:pPr/>
              <a:t>‹#›</a:t>
            </a:fld>
            <a:endParaRPr lang="en-US" dirty="0"/>
          </a:p>
        </p:txBody>
      </p:sp>
      <p:sp>
        <p:nvSpPr>
          <p:cNvPr id="3" name="TextBox 2">
            <a:extLst>
              <a:ext uri="{FF2B5EF4-FFF2-40B4-BE49-F238E27FC236}">
                <a16:creationId xmlns:a16="http://schemas.microsoft.com/office/drawing/2014/main" id="{AD71E7F3-AD6C-224E-BD90-D1A35CEDCAE6}"/>
              </a:ext>
            </a:extLst>
          </p:cNvPr>
          <p:cNvSpPr txBox="1"/>
          <p:nvPr userDrawn="1"/>
        </p:nvSpPr>
        <p:spPr>
          <a:xfrm>
            <a:off x="8534400" y="100340"/>
            <a:ext cx="506890" cy="261610"/>
          </a:xfrm>
          <a:prstGeom prst="rect">
            <a:avLst/>
          </a:prstGeom>
          <a:noFill/>
        </p:spPr>
        <p:txBody>
          <a:bodyPr wrap="square" rtlCol="0">
            <a:spAutoFit/>
          </a:bodyPr>
          <a:lstStyle/>
          <a:p>
            <a:pPr algn="r"/>
            <a:fld id="{86CB4B4D-7CA3-9044-876B-883B54F8677D}" type="slidenum">
              <a:rPr lang="en-US" sz="1100" smtClean="0">
                <a:solidFill>
                  <a:schemeClr val="tx1">
                    <a:lumMod val="50000"/>
                    <a:lumOff val="50000"/>
                  </a:schemeClr>
                </a:solidFill>
              </a:rPr>
              <a:pPr algn="r"/>
              <a:t>‹#›</a:t>
            </a:fld>
            <a:endParaRPr lang="en-US" sz="1100" dirty="0">
              <a:solidFill>
                <a:schemeClr val="tx1">
                  <a:lumMod val="50000"/>
                  <a:lumOff val="50000"/>
                </a:schemeClr>
              </a:solidFill>
            </a:endParaRPr>
          </a:p>
        </p:txBody>
      </p:sp>
    </p:spTree>
  </p:cSld>
  <p:clrMap bg1="lt1" tx1="dk1" bg2="lt2" tx2="dk2" accent1="accent1" accent2="accent2" accent3="accent3" accent4="accent4" accent5="accent5" accent6="accent6" hlink="hlink" folHlink="folHlink"/>
  <p:sldLayoutIdLst>
    <p:sldLayoutId id="2147483825" r:id="rId1"/>
    <p:sldLayoutId id="2147483819" r:id="rId2"/>
    <p:sldLayoutId id="2147483820" r:id="rId3"/>
    <p:sldLayoutId id="2147483821" r:id="rId4"/>
    <p:sldLayoutId id="2147483822" r:id="rId5"/>
    <p:sldLayoutId id="2147483823" r:id="rId6"/>
    <p:sldLayoutId id="2147483824" r:id="rId7"/>
  </p:sldLayoutIdLst>
  <p:hf hdr="0" ftr="0" dt="0"/>
  <p:txStyles>
    <p:titleStyle>
      <a:lvl1pPr algn="l" rtl="0" eaLnBrk="1" fontAlgn="base" hangingPunct="1">
        <a:spcBef>
          <a:spcPct val="0"/>
        </a:spcBef>
        <a:spcAft>
          <a:spcPct val="0"/>
        </a:spcAft>
        <a:defRPr sz="2400" b="1">
          <a:solidFill>
            <a:schemeClr val="tx1"/>
          </a:solidFill>
          <a:latin typeface="Open Sans" charset="0"/>
          <a:ea typeface="Open Sans" charset="0"/>
          <a:cs typeface="Open Sans" charset="0"/>
        </a:defRPr>
      </a:lvl1pPr>
      <a:lvl2pPr algn="l" rtl="0" eaLnBrk="1" fontAlgn="base" hangingPunct="1">
        <a:spcBef>
          <a:spcPct val="0"/>
        </a:spcBef>
        <a:spcAft>
          <a:spcPct val="0"/>
        </a:spcAft>
        <a:defRPr sz="2400" b="1">
          <a:solidFill>
            <a:schemeClr val="tx1"/>
          </a:solidFill>
          <a:latin typeface="Open Sans" charset="0"/>
          <a:ea typeface="Open Sans" charset="0"/>
          <a:cs typeface="Open Sans" charset="0"/>
        </a:defRPr>
      </a:lvl2pPr>
      <a:lvl3pPr algn="l" rtl="0" eaLnBrk="1" fontAlgn="base" hangingPunct="1">
        <a:spcBef>
          <a:spcPct val="0"/>
        </a:spcBef>
        <a:spcAft>
          <a:spcPct val="0"/>
        </a:spcAft>
        <a:defRPr sz="2400" b="1">
          <a:solidFill>
            <a:schemeClr val="tx1"/>
          </a:solidFill>
          <a:latin typeface="Open Sans" charset="0"/>
          <a:ea typeface="Open Sans" charset="0"/>
          <a:cs typeface="Open Sans" charset="0"/>
        </a:defRPr>
      </a:lvl3pPr>
      <a:lvl4pPr algn="l" rtl="0" eaLnBrk="1" fontAlgn="base" hangingPunct="1">
        <a:spcBef>
          <a:spcPct val="0"/>
        </a:spcBef>
        <a:spcAft>
          <a:spcPct val="0"/>
        </a:spcAft>
        <a:defRPr sz="2400" b="1">
          <a:solidFill>
            <a:schemeClr val="tx1"/>
          </a:solidFill>
          <a:latin typeface="Open Sans" charset="0"/>
          <a:ea typeface="Open Sans" charset="0"/>
          <a:cs typeface="Open Sans" charset="0"/>
        </a:defRPr>
      </a:lvl4pPr>
      <a:lvl5pPr algn="l" rtl="0" eaLnBrk="1" fontAlgn="base" hangingPunct="1">
        <a:spcBef>
          <a:spcPct val="0"/>
        </a:spcBef>
        <a:spcAft>
          <a:spcPct val="0"/>
        </a:spcAft>
        <a:defRPr sz="2400" b="1">
          <a:solidFill>
            <a:schemeClr val="tx1"/>
          </a:solidFill>
          <a:latin typeface="Open Sans" charset="0"/>
          <a:ea typeface="Open Sans" charset="0"/>
          <a:cs typeface="Open Sans" charset="0"/>
        </a:defRPr>
      </a:lvl5pPr>
      <a:lvl6pPr marL="457200"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6pPr>
      <a:lvl7pPr marL="914400"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7pPr>
      <a:lvl8pPr marL="1371600"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8pPr>
      <a:lvl9pPr marL="1828800"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9pPr>
    </p:titleStyle>
    <p:bodyStyle>
      <a:lvl1pPr marL="6350" indent="-6350" algn="l" rtl="0" eaLnBrk="1" fontAlgn="base" hangingPunct="1">
        <a:spcBef>
          <a:spcPts val="600"/>
        </a:spcBef>
        <a:spcAft>
          <a:spcPct val="0"/>
        </a:spcAft>
        <a:defRPr sz="1400">
          <a:solidFill>
            <a:schemeClr val="tx1"/>
          </a:solidFill>
          <a:latin typeface="Open Sans" charset="0"/>
          <a:ea typeface="Open Sans" charset="0"/>
          <a:cs typeface="Open Sans" charset="0"/>
        </a:defRPr>
      </a:lvl1pPr>
      <a:lvl2pPr marL="742950" indent="-285750" algn="l" rtl="0" eaLnBrk="1" fontAlgn="base" hangingPunct="1">
        <a:spcBef>
          <a:spcPts val="600"/>
        </a:spcBef>
        <a:spcAft>
          <a:spcPct val="0"/>
        </a:spcAft>
        <a:buSzPct val="110000"/>
        <a:buFont typeface="Arial" charset="0"/>
        <a:buChar char="•"/>
        <a:defRPr sz="1400">
          <a:solidFill>
            <a:schemeClr val="tx1"/>
          </a:solidFill>
          <a:latin typeface="Open Sans" charset="0"/>
          <a:ea typeface="Open Sans" charset="0"/>
          <a:cs typeface="Open Sans" charset="0"/>
        </a:defRPr>
      </a:lvl2pPr>
      <a:lvl3pPr marL="1200150" indent="-285750" algn="l" rtl="0" eaLnBrk="1" fontAlgn="base" hangingPunct="1">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3pPr>
      <a:lvl4pPr marL="1657350" indent="-285750" algn="l" rtl="0" eaLnBrk="1" fontAlgn="base" hangingPunct="1">
        <a:spcBef>
          <a:spcPts val="600"/>
        </a:spcBef>
        <a:spcAft>
          <a:spcPct val="0"/>
        </a:spcAft>
        <a:buSzPct val="110000"/>
        <a:buFont typeface="Arial" charset="0"/>
        <a:buChar char="•"/>
        <a:defRPr sz="1400">
          <a:solidFill>
            <a:schemeClr val="tx1"/>
          </a:solidFill>
          <a:latin typeface="Open Sans" charset="0"/>
          <a:ea typeface="Open Sans" charset="0"/>
          <a:cs typeface="Open Sans" charset="0"/>
        </a:defRPr>
      </a:lvl4pPr>
      <a:lvl5pPr marL="2057400" indent="-228600" algn="l" rtl="0" eaLnBrk="1" fontAlgn="base" hangingPunct="1">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5pPr>
      <a:lvl6pPr marL="25146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6pPr>
      <a:lvl7pPr marL="29718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7pPr>
      <a:lvl8pPr marL="34290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8pPr>
      <a:lvl9pPr marL="38862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psnet.ahrq.gov/web-mm/sloppy-and-paste"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pdf/2105.11832"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s://pubmed.ncbi.nlm.nih.gov/34695581/"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mayurji.github.io/blog/2021/09/20/Tf-Id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hyperlink" Target="https://mayurji.github.io/blog/2021/09/20/Tf-Id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hyperlink" Target="https://www.frontiersin.org/journals/digital-health/articles/10.3389/fdgth.2021.810260/ful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www.frontiersin.org/journals/digital-health/articles/10.3389/fdgth.2021.810260/ful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hyperlink" Target="https://www.ncbi.nlm.nih.gov/pmc/articles/PMC5315537/pdf/tp2015182a.pdf"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hyperlink" Target="https://acrjournals.onlinelibrary.wiley.com/doi/epdf/10.1002/acr.20184"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hyperlink" Target="https://arxiv.org/pdf/1904.05342"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hyperlink" Target="ttps://arxiv.org/abs/1810.04805"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21" name="Straight Connector 11"/>
          <p:cNvCxnSpPr>
            <a:cxnSpLocks noChangeShapeType="1"/>
          </p:cNvCxnSpPr>
          <p:nvPr/>
        </p:nvCxnSpPr>
        <p:spPr bwMode="auto">
          <a:xfrm>
            <a:off x="2209800" y="3486150"/>
            <a:ext cx="5486400"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cxnSp>
      <p:sp>
        <p:nvSpPr>
          <p:cNvPr id="5122" name="Text Placeholder 14"/>
          <p:cNvSpPr txBox="1">
            <a:spLocks/>
          </p:cNvSpPr>
          <p:nvPr/>
        </p:nvSpPr>
        <p:spPr bwMode="auto">
          <a:xfrm>
            <a:off x="2133600" y="2038350"/>
            <a:ext cx="6705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75" indent="-3175">
              <a:spcBef>
                <a:spcPts val="600"/>
              </a:spcBef>
              <a:defRPr sz="1400">
                <a:solidFill>
                  <a:schemeClr val="tx1"/>
                </a:solidFill>
                <a:latin typeface="Open Sans" charset="0"/>
                <a:ea typeface="Open Sans" charset="0"/>
                <a:cs typeface="Open Sans" charset="0"/>
              </a:defRPr>
            </a:lvl1pPr>
            <a:lvl2pPr marL="742950" indent="-285750">
              <a:spcBef>
                <a:spcPts val="600"/>
              </a:spcBef>
              <a:buSzPct val="110000"/>
              <a:buFont typeface="Arial" charset="0"/>
              <a:buChar char="•"/>
              <a:defRPr sz="1400">
                <a:solidFill>
                  <a:schemeClr val="tx1"/>
                </a:solidFill>
                <a:latin typeface="Open Sans" charset="0"/>
                <a:ea typeface="Open Sans" charset="0"/>
                <a:cs typeface="Open Sans" charset="0"/>
              </a:defRPr>
            </a:lvl2pPr>
            <a:lvl3pPr marL="11430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3pPr>
            <a:lvl4pPr marL="1600200" indent="-228600">
              <a:spcBef>
                <a:spcPts val="600"/>
              </a:spcBef>
              <a:buSzPct val="110000"/>
              <a:buFont typeface="Arial" charset="0"/>
              <a:buChar char="•"/>
              <a:defRPr sz="1400">
                <a:solidFill>
                  <a:schemeClr val="tx1"/>
                </a:solidFill>
                <a:latin typeface="Open Sans" charset="0"/>
                <a:ea typeface="Open Sans" charset="0"/>
                <a:cs typeface="Open Sans" charset="0"/>
              </a:defRPr>
            </a:lvl4pPr>
            <a:lvl5pPr marL="20574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5pPr>
            <a:lvl6pPr marL="25146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6pPr>
            <a:lvl7pPr marL="29718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7pPr>
            <a:lvl8pPr marL="34290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8pPr>
            <a:lvl9pPr marL="38862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9pPr>
          </a:lstStyle>
          <a:p>
            <a:pPr>
              <a:spcBef>
                <a:spcPts val="0"/>
              </a:spcBef>
            </a:pPr>
            <a:r>
              <a:rPr lang="en-US" altLang="x-none" sz="3200" dirty="0">
                <a:solidFill>
                  <a:schemeClr val="bg1"/>
                </a:solidFill>
                <a:ea typeface="ＭＳ Ｐゴシック" charset="-128"/>
              </a:rPr>
              <a:t>CMU 10-742</a:t>
            </a:r>
            <a:br>
              <a:rPr lang="en-US" altLang="x-none" sz="3200" dirty="0">
                <a:solidFill>
                  <a:schemeClr val="bg1"/>
                </a:solidFill>
                <a:ea typeface="ＭＳ Ｐゴシック" charset="-128"/>
              </a:rPr>
            </a:br>
            <a:r>
              <a:rPr lang="en-US" altLang="x-none" sz="3200" dirty="0">
                <a:solidFill>
                  <a:schemeClr val="bg1"/>
                </a:solidFill>
                <a:ea typeface="ＭＳ Ｐゴシック" charset="-128"/>
              </a:rPr>
              <a:t>Machine Learning in Healthcare </a:t>
            </a:r>
          </a:p>
        </p:txBody>
      </p:sp>
      <p:sp>
        <p:nvSpPr>
          <p:cNvPr id="5123" name="Text Placeholder 16"/>
          <p:cNvSpPr txBox="1">
            <a:spLocks/>
          </p:cNvSpPr>
          <p:nvPr/>
        </p:nvSpPr>
        <p:spPr bwMode="auto">
          <a:xfrm>
            <a:off x="2133600" y="3638550"/>
            <a:ext cx="5257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75" indent="-3175">
              <a:spcBef>
                <a:spcPts val="600"/>
              </a:spcBef>
              <a:defRPr sz="1400">
                <a:solidFill>
                  <a:schemeClr val="tx1"/>
                </a:solidFill>
                <a:latin typeface="Open Sans" charset="0"/>
                <a:ea typeface="Open Sans" charset="0"/>
                <a:cs typeface="Open Sans" charset="0"/>
              </a:defRPr>
            </a:lvl1pPr>
            <a:lvl2pPr marL="742950" indent="-285750">
              <a:spcBef>
                <a:spcPts val="600"/>
              </a:spcBef>
              <a:buSzPct val="110000"/>
              <a:buFont typeface="Arial" charset="0"/>
              <a:buChar char="•"/>
              <a:defRPr sz="1400">
                <a:solidFill>
                  <a:schemeClr val="tx1"/>
                </a:solidFill>
                <a:latin typeface="Open Sans" charset="0"/>
                <a:ea typeface="Open Sans" charset="0"/>
                <a:cs typeface="Open Sans" charset="0"/>
              </a:defRPr>
            </a:lvl2pPr>
            <a:lvl3pPr marL="11430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3pPr>
            <a:lvl4pPr marL="1600200" indent="-228600">
              <a:spcBef>
                <a:spcPts val="600"/>
              </a:spcBef>
              <a:buSzPct val="110000"/>
              <a:buFont typeface="Arial" charset="0"/>
              <a:buChar char="•"/>
              <a:defRPr sz="1400">
                <a:solidFill>
                  <a:schemeClr val="tx1"/>
                </a:solidFill>
                <a:latin typeface="Open Sans" charset="0"/>
                <a:ea typeface="Open Sans" charset="0"/>
                <a:cs typeface="Open Sans" charset="0"/>
              </a:defRPr>
            </a:lvl4pPr>
            <a:lvl5pPr marL="2057400" indent="-228600">
              <a:spcBef>
                <a:spcPts val="600"/>
              </a:spcBef>
              <a:buSzPct val="110000"/>
              <a:buFont typeface=".AppleSystemUIFont" charset="-120"/>
              <a:buChar char="–"/>
              <a:defRPr sz="1400" i="1">
                <a:solidFill>
                  <a:schemeClr val="tx1"/>
                </a:solidFill>
                <a:latin typeface="Open Sans" charset="0"/>
                <a:ea typeface="Open Sans" charset="0"/>
                <a:cs typeface="Open Sans" charset="0"/>
              </a:defRPr>
            </a:lvl5pPr>
            <a:lvl6pPr marL="25146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6pPr>
            <a:lvl7pPr marL="29718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7pPr>
            <a:lvl8pPr marL="34290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8pPr>
            <a:lvl9pPr marL="3886200" indent="-228600" fontAlgn="base">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9pPr>
          </a:lstStyle>
          <a:p>
            <a:pPr>
              <a:spcBef>
                <a:spcPct val="20000"/>
              </a:spcBef>
            </a:pPr>
            <a:r>
              <a:rPr lang="en-US" altLang="x-none" sz="1600" dirty="0">
                <a:solidFill>
                  <a:srgbClr val="FFFFFF"/>
                </a:solidFill>
                <a:ea typeface="ＭＳ Ｐゴシック" charset="-128"/>
              </a:rPr>
              <a:t>Lecture 15: Text Processing in Healthcare</a:t>
            </a:r>
          </a:p>
          <a:p>
            <a:pPr>
              <a:spcBef>
                <a:spcPct val="20000"/>
              </a:spcBef>
            </a:pPr>
            <a:r>
              <a:rPr lang="en-US" altLang="x-none" sz="1600" i="1" dirty="0">
                <a:solidFill>
                  <a:srgbClr val="FFFFFF"/>
                </a:solidFill>
                <a:ea typeface="ＭＳ Ｐゴシック" charset="-128"/>
              </a:rPr>
              <a:t>Adam Berger</a:t>
            </a:r>
          </a:p>
        </p:txBody>
      </p:sp>
    </p:spTree>
    <p:extLst>
      <p:ext uri="{BB962C8B-B14F-4D97-AF65-F5344CB8AC3E}">
        <p14:creationId xmlns:p14="http://schemas.microsoft.com/office/powerpoint/2010/main" val="178644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3D93E-5A74-A67B-E577-A4730905349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830F4F8-2B36-C04E-4308-F91212C54101}"/>
              </a:ext>
            </a:extLst>
          </p:cNvPr>
          <p:cNvSpPr>
            <a:spLocks noGrp="1"/>
          </p:cNvSpPr>
          <p:nvPr>
            <p:ph type="sldNum" sz="quarter" idx="10"/>
          </p:nvPr>
        </p:nvSpPr>
        <p:spPr/>
        <p:txBody>
          <a:bodyPr/>
          <a:lstStyle/>
          <a:p>
            <a:fld id="{86CB4B4D-7CA3-9044-876B-883B54F8677D}" type="slidenum">
              <a:rPr lang="en-US" smtClean="0"/>
              <a:pPr/>
              <a:t>10</a:t>
            </a:fld>
            <a:endParaRPr lang="en-US" dirty="0"/>
          </a:p>
        </p:txBody>
      </p:sp>
      <p:sp>
        <p:nvSpPr>
          <p:cNvPr id="2" name="TextBox 1">
            <a:extLst>
              <a:ext uri="{FF2B5EF4-FFF2-40B4-BE49-F238E27FC236}">
                <a16:creationId xmlns:a16="http://schemas.microsoft.com/office/drawing/2014/main" id="{A1A86BE6-DA9B-8E6A-BDC7-9D9E89706147}"/>
              </a:ext>
            </a:extLst>
          </p:cNvPr>
          <p:cNvSpPr txBox="1"/>
          <p:nvPr/>
        </p:nvSpPr>
        <p:spPr>
          <a:xfrm>
            <a:off x="228600" y="819150"/>
            <a:ext cx="3962400" cy="4016484"/>
          </a:xfrm>
          <a:prstGeom prst="rect">
            <a:avLst/>
          </a:prstGeom>
          <a:noFill/>
        </p:spPr>
        <p:txBody>
          <a:bodyPr wrap="square" rtlCol="0">
            <a:spAutoFit/>
          </a:bodyPr>
          <a:lstStyle/>
          <a:p>
            <a:r>
              <a:rPr lang="en-US" sz="1050" b="1" dirty="0"/>
              <a:t>Date:</a:t>
            </a:r>
            <a:r>
              <a:rPr lang="en-US" sz="1050" dirty="0"/>
              <a:t> </a:t>
            </a:r>
            <a:r>
              <a:rPr lang="en-US" sz="1050" dirty="0">
                <a:highlight>
                  <a:srgbClr val="00FF00"/>
                </a:highlight>
              </a:rPr>
              <a:t>November 26, 2024</a:t>
            </a:r>
            <a:br>
              <a:rPr lang="en-US" sz="1050" dirty="0"/>
            </a:br>
            <a:r>
              <a:rPr lang="en-US" sz="1050" b="1" dirty="0"/>
              <a:t>Patient:</a:t>
            </a:r>
            <a:r>
              <a:rPr lang="en-US" sz="1050" dirty="0"/>
              <a:t> John Doe</a:t>
            </a:r>
            <a:br>
              <a:rPr lang="en-US" sz="1050" dirty="0"/>
            </a:br>
            <a:r>
              <a:rPr lang="en-US" sz="1050" b="1" dirty="0"/>
              <a:t>Age:</a:t>
            </a:r>
            <a:r>
              <a:rPr lang="en-US" sz="1050" dirty="0"/>
              <a:t> </a:t>
            </a:r>
            <a:r>
              <a:rPr lang="en-US" sz="1050" dirty="0">
                <a:highlight>
                  <a:srgbClr val="00FF00"/>
                </a:highlight>
              </a:rPr>
              <a:t>65</a:t>
            </a:r>
            <a:br>
              <a:rPr lang="en-US" sz="1050" dirty="0"/>
            </a:br>
            <a:r>
              <a:rPr lang="en-US" sz="1050" b="1" dirty="0"/>
              <a:t>Sex:</a:t>
            </a:r>
            <a:r>
              <a:rPr lang="en-US" sz="1050" dirty="0"/>
              <a:t> </a:t>
            </a:r>
            <a:r>
              <a:rPr lang="en-US" sz="1050" dirty="0">
                <a:highlight>
                  <a:srgbClr val="00FF00"/>
                </a:highlight>
              </a:rPr>
              <a:t>Male</a:t>
            </a:r>
            <a:br>
              <a:rPr lang="en-US" sz="1050" dirty="0"/>
            </a:br>
            <a:r>
              <a:rPr lang="en-US" sz="1050" b="1" dirty="0"/>
              <a:t>MRN:</a:t>
            </a:r>
            <a:r>
              <a:rPr lang="en-US" sz="1050" dirty="0"/>
              <a:t> </a:t>
            </a:r>
            <a:r>
              <a:rPr lang="en-US" sz="1050" dirty="0">
                <a:highlight>
                  <a:srgbClr val="00FF00"/>
                </a:highlight>
              </a:rPr>
              <a:t>123456789</a:t>
            </a:r>
          </a:p>
          <a:p>
            <a:r>
              <a:rPr lang="en-US" sz="1050" b="1" dirty="0"/>
              <a:t>Chief Complaint:</a:t>
            </a:r>
            <a:r>
              <a:rPr lang="en-US" sz="1050" dirty="0"/>
              <a:t> Shortness of breath and chest pain.</a:t>
            </a:r>
          </a:p>
          <a:p>
            <a:r>
              <a:rPr lang="en-US" sz="1050" b="1" dirty="0"/>
              <a:t>History of Present Illness:</a:t>
            </a:r>
            <a:br>
              <a:rPr lang="en-US" sz="1050" dirty="0"/>
            </a:br>
            <a:r>
              <a:rPr lang="en-US" sz="1050" dirty="0"/>
              <a:t>The patient is a 65-year-old male with a known history of </a:t>
            </a:r>
            <a:r>
              <a:rPr lang="en-US" sz="1050" b="1" dirty="0"/>
              <a:t>hypertension </a:t>
            </a:r>
            <a:r>
              <a:rPr lang="en-US" sz="1050" b="1" dirty="0">
                <a:highlight>
                  <a:srgbClr val="00FF00"/>
                </a:highlight>
              </a:rPr>
              <a:t>(I10)</a:t>
            </a:r>
            <a:r>
              <a:rPr lang="en-US" sz="1050" dirty="0">
                <a:highlight>
                  <a:srgbClr val="00FF00"/>
                </a:highlight>
              </a:rPr>
              <a:t> </a:t>
            </a:r>
            <a:r>
              <a:rPr lang="en-US" sz="1050" dirty="0"/>
              <a:t>and </a:t>
            </a:r>
            <a:r>
              <a:rPr lang="en-US" sz="1050" b="1" dirty="0"/>
              <a:t>Type 2 diabetes mellitus </a:t>
            </a:r>
            <a:r>
              <a:rPr lang="en-US" sz="1050" b="1" dirty="0">
                <a:highlight>
                  <a:srgbClr val="00FF00"/>
                </a:highlight>
              </a:rPr>
              <a:t>(E11.9)</a:t>
            </a:r>
            <a:r>
              <a:rPr lang="en-US" sz="1050" dirty="0">
                <a:highlight>
                  <a:srgbClr val="00FF00"/>
                </a:highlight>
              </a:rPr>
              <a:t> </a:t>
            </a:r>
            <a:r>
              <a:rPr lang="en-US" sz="1050" dirty="0"/>
              <a:t>who presents with </a:t>
            </a:r>
            <a:r>
              <a:rPr lang="en-US" sz="1050" b="1" dirty="0"/>
              <a:t>acute onset of shortness of breath</a:t>
            </a:r>
            <a:r>
              <a:rPr lang="en-US" sz="1050" dirty="0"/>
              <a:t> and </a:t>
            </a:r>
            <a:r>
              <a:rPr lang="en-US" sz="1050" b="1" dirty="0"/>
              <a:t>chest pain</a:t>
            </a:r>
            <a:r>
              <a:rPr lang="en-US" sz="1050" dirty="0"/>
              <a:t> radiating to the left arm, starting approximately 2 hours prior to arrival. He describes the pain as sharp, 7/10 in intensity, and exacerbated by physical activity. He denies nausea, vomiting, or sweating.</a:t>
            </a:r>
          </a:p>
          <a:p>
            <a:endParaRPr lang="en-US" sz="1050" b="1" dirty="0"/>
          </a:p>
          <a:p>
            <a:r>
              <a:rPr lang="en-US" sz="1050" b="1" dirty="0"/>
              <a:t>Medications:</a:t>
            </a:r>
            <a:endParaRPr lang="en-US" sz="1050" dirty="0"/>
          </a:p>
          <a:p>
            <a:pPr>
              <a:buFont typeface="Arial" panose="020B0604020202020204" pitchFamily="34" charset="0"/>
              <a:buChar char="•"/>
            </a:pPr>
            <a:r>
              <a:rPr lang="en-US" sz="1050" b="1" dirty="0">
                <a:highlight>
                  <a:srgbClr val="00FF00"/>
                </a:highlight>
              </a:rPr>
              <a:t>Lisinopril 10 mg daily</a:t>
            </a:r>
            <a:endParaRPr lang="en-US" sz="1050" dirty="0">
              <a:highlight>
                <a:srgbClr val="00FF00"/>
              </a:highlight>
            </a:endParaRPr>
          </a:p>
          <a:p>
            <a:pPr>
              <a:buFont typeface="Arial" panose="020B0604020202020204" pitchFamily="34" charset="0"/>
              <a:buChar char="•"/>
            </a:pPr>
            <a:r>
              <a:rPr lang="en-US" sz="1050" b="1" dirty="0">
                <a:highlight>
                  <a:srgbClr val="00FF00"/>
                </a:highlight>
              </a:rPr>
              <a:t>Metformin 500 mg twice daily</a:t>
            </a:r>
          </a:p>
          <a:p>
            <a:endParaRPr lang="en-US" sz="1050" dirty="0"/>
          </a:p>
          <a:p>
            <a:r>
              <a:rPr lang="en-US" sz="1050" b="1" dirty="0"/>
              <a:t>Allergies:</a:t>
            </a:r>
            <a:endParaRPr lang="en-US" sz="1050" dirty="0"/>
          </a:p>
          <a:p>
            <a:pPr>
              <a:buFont typeface="Arial" panose="020B0604020202020204" pitchFamily="34" charset="0"/>
              <a:buChar char="•"/>
            </a:pPr>
            <a:r>
              <a:rPr lang="en-US" sz="1050" b="1" dirty="0"/>
              <a:t>Penicillin (rash)</a:t>
            </a:r>
            <a:endParaRPr lang="en-US" sz="1050" dirty="0"/>
          </a:p>
          <a:p>
            <a:endParaRPr lang="en-US" sz="1050" b="1" dirty="0"/>
          </a:p>
          <a:p>
            <a:endParaRPr lang="en-US" dirty="0"/>
          </a:p>
        </p:txBody>
      </p:sp>
      <p:sp>
        <p:nvSpPr>
          <p:cNvPr id="4" name="TextBox 3">
            <a:extLst>
              <a:ext uri="{FF2B5EF4-FFF2-40B4-BE49-F238E27FC236}">
                <a16:creationId xmlns:a16="http://schemas.microsoft.com/office/drawing/2014/main" id="{0795B828-9DC2-3D84-D8FA-F42D0AF2B5FF}"/>
              </a:ext>
            </a:extLst>
          </p:cNvPr>
          <p:cNvSpPr txBox="1"/>
          <p:nvPr/>
        </p:nvSpPr>
        <p:spPr>
          <a:xfrm>
            <a:off x="4572000" y="725090"/>
            <a:ext cx="3962400" cy="3693319"/>
          </a:xfrm>
          <a:prstGeom prst="rect">
            <a:avLst/>
          </a:prstGeom>
          <a:noFill/>
        </p:spPr>
        <p:txBody>
          <a:bodyPr wrap="square" rtlCol="0">
            <a:spAutoFit/>
          </a:bodyPr>
          <a:lstStyle/>
          <a:p>
            <a:endParaRPr lang="en-US" sz="1050" b="1" dirty="0"/>
          </a:p>
          <a:p>
            <a:r>
              <a:rPr lang="en-US" sz="1050" b="1" dirty="0"/>
              <a:t>Physical Examination:</a:t>
            </a:r>
            <a:endParaRPr lang="en-US" sz="1050" dirty="0"/>
          </a:p>
          <a:p>
            <a:pPr>
              <a:buFont typeface="Arial" panose="020B0604020202020204" pitchFamily="34" charset="0"/>
              <a:buChar char="•"/>
            </a:pPr>
            <a:r>
              <a:rPr lang="en-US" sz="1050" b="1" dirty="0"/>
              <a:t>Vital Signs:</a:t>
            </a:r>
            <a:r>
              <a:rPr lang="en-US" sz="1050" dirty="0"/>
              <a:t> </a:t>
            </a:r>
            <a:r>
              <a:rPr lang="en-US" sz="1050" dirty="0">
                <a:highlight>
                  <a:srgbClr val="00FF00"/>
                </a:highlight>
              </a:rPr>
              <a:t>BP 150/90 mmHg, HR 95 bpm, RR 20/min, SpO2 96% on room air</a:t>
            </a:r>
          </a:p>
          <a:p>
            <a:pPr>
              <a:buFont typeface="Arial" panose="020B0604020202020204" pitchFamily="34" charset="0"/>
              <a:buChar char="•"/>
            </a:pPr>
            <a:r>
              <a:rPr lang="en-US" sz="1050" b="1" dirty="0"/>
              <a:t>Cardiovascular:</a:t>
            </a:r>
            <a:r>
              <a:rPr lang="en-US" sz="1050" dirty="0"/>
              <a:t> Regular rhythm, no murmurs.</a:t>
            </a:r>
          </a:p>
          <a:p>
            <a:pPr>
              <a:buFont typeface="Arial" panose="020B0604020202020204" pitchFamily="34" charset="0"/>
              <a:buChar char="•"/>
            </a:pPr>
            <a:r>
              <a:rPr lang="en-US" sz="1050" b="1" dirty="0"/>
              <a:t>Respiratory:</a:t>
            </a:r>
            <a:r>
              <a:rPr lang="en-US" sz="1050" dirty="0"/>
              <a:t> Clear to auscultation bilaterally, no wheezing or crackles.</a:t>
            </a:r>
          </a:p>
          <a:p>
            <a:endParaRPr lang="en-US" sz="1050" b="1" dirty="0"/>
          </a:p>
          <a:p>
            <a:r>
              <a:rPr lang="en-US" sz="1050" b="1" dirty="0"/>
              <a:t>Assessment:</a:t>
            </a:r>
            <a:endParaRPr lang="en-US" sz="1050" dirty="0"/>
          </a:p>
          <a:p>
            <a:pPr>
              <a:buFont typeface="+mj-lt"/>
              <a:buAutoNum type="arabicPeriod"/>
            </a:pPr>
            <a:r>
              <a:rPr lang="en-US" sz="1050" b="1" dirty="0"/>
              <a:t>Suspected acute coronary syndrome</a:t>
            </a:r>
            <a:r>
              <a:rPr lang="en-US" sz="1050" b="1" dirty="0">
                <a:highlight>
                  <a:srgbClr val="00FF00"/>
                </a:highlight>
              </a:rPr>
              <a:t> (I21.9)</a:t>
            </a:r>
            <a:endParaRPr lang="en-US" sz="1050" dirty="0">
              <a:highlight>
                <a:srgbClr val="00FF00"/>
              </a:highlight>
            </a:endParaRPr>
          </a:p>
          <a:p>
            <a:pPr>
              <a:buFont typeface="+mj-lt"/>
              <a:buAutoNum type="arabicPeriod"/>
            </a:pPr>
            <a:r>
              <a:rPr lang="en-US" sz="1050" dirty="0"/>
              <a:t>History of </a:t>
            </a:r>
            <a:r>
              <a:rPr lang="en-US" sz="1050" b="1" dirty="0"/>
              <a:t>hypertension</a:t>
            </a:r>
            <a:r>
              <a:rPr lang="en-US" sz="1050" b="1" dirty="0">
                <a:highlight>
                  <a:srgbClr val="00FF00"/>
                </a:highlight>
              </a:rPr>
              <a:t> (I10)</a:t>
            </a:r>
            <a:endParaRPr lang="en-US" sz="1050" dirty="0">
              <a:highlight>
                <a:srgbClr val="00FF00"/>
              </a:highlight>
            </a:endParaRPr>
          </a:p>
          <a:p>
            <a:pPr>
              <a:buFont typeface="+mj-lt"/>
              <a:buAutoNum type="arabicPeriod"/>
            </a:pPr>
            <a:r>
              <a:rPr lang="en-US" sz="1050" dirty="0"/>
              <a:t>History of </a:t>
            </a:r>
            <a:r>
              <a:rPr lang="en-US" sz="1050" b="1" dirty="0"/>
              <a:t>Type 2 diabetes mellitus </a:t>
            </a:r>
            <a:r>
              <a:rPr lang="en-US" sz="1050" b="1" dirty="0">
                <a:highlight>
                  <a:srgbClr val="00FF00"/>
                </a:highlight>
              </a:rPr>
              <a:t>(E11.9)</a:t>
            </a:r>
            <a:endParaRPr lang="en-US" sz="1050" dirty="0">
              <a:highlight>
                <a:srgbClr val="00FF00"/>
              </a:highlight>
            </a:endParaRPr>
          </a:p>
          <a:p>
            <a:endParaRPr lang="en-US" sz="1050" b="1" dirty="0"/>
          </a:p>
          <a:p>
            <a:r>
              <a:rPr lang="en-US" sz="1050" b="1" dirty="0"/>
              <a:t>Plan:</a:t>
            </a:r>
            <a:endParaRPr lang="en-US" sz="1050" dirty="0"/>
          </a:p>
          <a:p>
            <a:pPr>
              <a:buFont typeface="Arial" panose="020B0604020202020204" pitchFamily="34" charset="0"/>
              <a:buChar char="•"/>
            </a:pPr>
            <a:r>
              <a:rPr lang="en-US" sz="1050" b="1" dirty="0"/>
              <a:t>Order </a:t>
            </a:r>
            <a:r>
              <a:rPr lang="en-US" sz="1050" b="1" dirty="0">
                <a:highlight>
                  <a:srgbClr val="00FF00"/>
                </a:highlight>
              </a:rPr>
              <a:t>EKG</a:t>
            </a:r>
            <a:r>
              <a:rPr lang="en-US" sz="1050" dirty="0">
                <a:highlight>
                  <a:srgbClr val="00FF00"/>
                </a:highlight>
              </a:rPr>
              <a:t> and </a:t>
            </a:r>
            <a:r>
              <a:rPr lang="en-US" sz="1050" b="1" dirty="0">
                <a:highlight>
                  <a:srgbClr val="00FF00"/>
                </a:highlight>
              </a:rPr>
              <a:t>troponin</a:t>
            </a:r>
            <a:r>
              <a:rPr lang="en-US" sz="1050" dirty="0">
                <a:highlight>
                  <a:srgbClr val="00FF00"/>
                </a:highlight>
              </a:rPr>
              <a:t> levels.</a:t>
            </a:r>
          </a:p>
          <a:p>
            <a:pPr>
              <a:buFont typeface="Arial" panose="020B0604020202020204" pitchFamily="34" charset="0"/>
              <a:buChar char="•"/>
            </a:pPr>
            <a:r>
              <a:rPr lang="en-US" sz="1050" dirty="0"/>
              <a:t>Administer </a:t>
            </a:r>
            <a:r>
              <a:rPr lang="en-US" sz="1050" b="1" dirty="0">
                <a:highlight>
                  <a:srgbClr val="00FF00"/>
                </a:highlight>
              </a:rPr>
              <a:t>aspirin 325 mg</a:t>
            </a:r>
            <a:r>
              <a:rPr lang="en-US" sz="1050" dirty="0">
                <a:highlight>
                  <a:srgbClr val="00FF00"/>
                </a:highlight>
              </a:rPr>
              <a:t> </a:t>
            </a:r>
            <a:r>
              <a:rPr lang="en-US" sz="1050" dirty="0"/>
              <a:t>now.</a:t>
            </a:r>
          </a:p>
          <a:p>
            <a:pPr>
              <a:buFont typeface="Arial" panose="020B0604020202020204" pitchFamily="34" charset="0"/>
              <a:buChar char="•"/>
            </a:pPr>
            <a:r>
              <a:rPr lang="en-US" sz="1050" b="1" dirty="0">
                <a:highlight>
                  <a:srgbClr val="00FF00"/>
                </a:highlight>
              </a:rPr>
              <a:t>Stat cardiology consult</a:t>
            </a:r>
            <a:r>
              <a:rPr lang="en-US" sz="1050" dirty="0">
                <a:highlight>
                  <a:srgbClr val="00FF00"/>
                </a:highlight>
              </a:rPr>
              <a:t> for possible </a:t>
            </a:r>
            <a:r>
              <a:rPr lang="en-US" sz="1050" b="1" dirty="0">
                <a:highlight>
                  <a:srgbClr val="00FF00"/>
                </a:highlight>
              </a:rPr>
              <a:t>myocardial infarction</a:t>
            </a:r>
            <a:r>
              <a:rPr lang="en-US" sz="1050" dirty="0"/>
              <a:t>.</a:t>
            </a:r>
          </a:p>
          <a:p>
            <a:pPr>
              <a:buFont typeface="Arial" panose="020B0604020202020204" pitchFamily="34" charset="0"/>
              <a:buChar char="•"/>
            </a:pPr>
            <a:r>
              <a:rPr lang="en-US" sz="1050" dirty="0"/>
              <a:t>Initiate </a:t>
            </a:r>
            <a:r>
              <a:rPr lang="en-US" sz="1050" b="1" dirty="0">
                <a:highlight>
                  <a:srgbClr val="00FF00"/>
                </a:highlight>
              </a:rPr>
              <a:t>continuous cardiac monitoring</a:t>
            </a:r>
            <a:r>
              <a:rPr lang="en-US" sz="1050" dirty="0"/>
              <a:t>.</a:t>
            </a:r>
          </a:p>
          <a:p>
            <a:pPr>
              <a:buFont typeface="Arial" panose="020B0604020202020204" pitchFamily="34" charset="0"/>
              <a:buChar char="•"/>
            </a:pPr>
            <a:r>
              <a:rPr lang="en-US" sz="1050" b="1" dirty="0"/>
              <a:t>Patient education:</a:t>
            </a:r>
            <a:r>
              <a:rPr lang="en-US" sz="1050" dirty="0"/>
              <a:t> Discussed the importance of medication adherence and lifestyle modifications.</a:t>
            </a:r>
          </a:p>
          <a:p>
            <a:endParaRPr lang="en-US" dirty="0"/>
          </a:p>
        </p:txBody>
      </p:sp>
    </p:spTree>
    <p:extLst>
      <p:ext uri="{BB962C8B-B14F-4D97-AF65-F5344CB8AC3E}">
        <p14:creationId xmlns:p14="http://schemas.microsoft.com/office/powerpoint/2010/main" val="2570077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1848AA7-E3CD-58A9-C33E-042E5ADF7BB0}"/>
              </a:ext>
            </a:extLst>
          </p:cNvPr>
          <p:cNvSpPr>
            <a:spLocks noGrp="1"/>
          </p:cNvSpPr>
          <p:nvPr>
            <p:ph sz="quarter" idx="10"/>
          </p:nvPr>
        </p:nvSpPr>
        <p:spPr>
          <a:xfrm>
            <a:off x="377952" y="121200"/>
            <a:ext cx="3962400" cy="3429000"/>
          </a:xfrm>
        </p:spPr>
        <p:txBody>
          <a:bodyPr/>
          <a:lstStyle/>
          <a:p>
            <a:r>
              <a:rPr lang="en-US" sz="900" b="1" dirty="0"/>
              <a:t>Pathology Report</a:t>
            </a:r>
          </a:p>
          <a:p>
            <a:r>
              <a:rPr lang="en-US" sz="900" b="1" dirty="0"/>
              <a:t>Patient Name</a:t>
            </a:r>
            <a:r>
              <a:rPr lang="en-US" sz="900" dirty="0"/>
              <a:t>: Jane Smith</a:t>
            </a:r>
            <a:br>
              <a:rPr lang="en-US" sz="900" dirty="0"/>
            </a:br>
            <a:r>
              <a:rPr lang="en-US" sz="900" b="1" dirty="0"/>
              <a:t>Date of Birth</a:t>
            </a:r>
            <a:r>
              <a:rPr lang="en-US" sz="900" dirty="0"/>
              <a:t>: 03/15/1975</a:t>
            </a:r>
            <a:br>
              <a:rPr lang="en-US" sz="900" dirty="0"/>
            </a:br>
            <a:r>
              <a:rPr lang="en-US" sz="900" b="1" dirty="0"/>
              <a:t>Date of Procedure</a:t>
            </a:r>
            <a:r>
              <a:rPr lang="en-US" sz="900" dirty="0"/>
              <a:t>: 11/05/2024</a:t>
            </a:r>
            <a:br>
              <a:rPr lang="en-US" sz="900" dirty="0"/>
            </a:br>
            <a:r>
              <a:rPr lang="en-US" sz="900" b="1" dirty="0"/>
              <a:t>Accession Number</a:t>
            </a:r>
            <a:r>
              <a:rPr lang="en-US" sz="900" dirty="0"/>
              <a:t>: 24-98765</a:t>
            </a:r>
            <a:br>
              <a:rPr lang="en-US" sz="900" dirty="0"/>
            </a:br>
            <a:r>
              <a:rPr lang="en-US" sz="900" b="1" dirty="0"/>
              <a:t>Specimen Type</a:t>
            </a:r>
            <a:r>
              <a:rPr lang="en-US" sz="900" dirty="0"/>
              <a:t>: Breast biopsy (left)</a:t>
            </a:r>
          </a:p>
          <a:p>
            <a:r>
              <a:rPr lang="en-US" sz="900" b="1" dirty="0"/>
              <a:t>Clinical History:</a:t>
            </a:r>
          </a:p>
          <a:p>
            <a:pPr marL="0" indent="0"/>
            <a:r>
              <a:rPr lang="en-US" sz="900" dirty="0"/>
              <a:t>49-year-old female with a 1.5 cm palpable mass in the upper outer quadrant of the left breast. Mammography shows a suspicious mass (BI-RADS category 4), and a biopsy was performed for histopathological evaluation.</a:t>
            </a:r>
          </a:p>
          <a:p>
            <a:r>
              <a:rPr lang="en-US" sz="900" b="1" dirty="0"/>
              <a:t>Gross Description:</a:t>
            </a:r>
          </a:p>
          <a:p>
            <a:pPr>
              <a:buFont typeface="Arial" panose="020B0604020202020204" pitchFamily="34" charset="0"/>
              <a:buChar char="•"/>
            </a:pPr>
            <a:r>
              <a:rPr lang="en-US" sz="900" dirty="0"/>
              <a:t>Specimen received: One core biopsy, 1.2 cm in length.</a:t>
            </a:r>
          </a:p>
          <a:p>
            <a:pPr>
              <a:buFont typeface="Arial" panose="020B0604020202020204" pitchFamily="34" charset="0"/>
              <a:buChar char="•"/>
            </a:pPr>
            <a:r>
              <a:rPr lang="en-US" sz="900" dirty="0"/>
              <a:t>The specimen is labeled with the patient’s name and site as “left breast mass.”</a:t>
            </a:r>
          </a:p>
          <a:p>
            <a:pPr>
              <a:buFont typeface="Arial" panose="020B0604020202020204" pitchFamily="34" charset="0"/>
              <a:buChar char="•"/>
            </a:pPr>
            <a:r>
              <a:rPr lang="en-US" sz="900" dirty="0"/>
              <a:t>The core is firm and tan in color, with no grossly visible abnormalities.</a:t>
            </a:r>
          </a:p>
          <a:p>
            <a:r>
              <a:rPr lang="en-US" sz="900" b="1" dirty="0"/>
              <a:t>Microscopic Description:</a:t>
            </a:r>
          </a:p>
          <a:p>
            <a:pPr>
              <a:buFont typeface="Arial" panose="020B0604020202020204" pitchFamily="34" charset="0"/>
              <a:buChar char="•"/>
            </a:pPr>
            <a:r>
              <a:rPr lang="en-US" sz="900" dirty="0"/>
              <a:t>The biopsy specimen is processed and stained with hematoxylin and eosin (H&amp;E).</a:t>
            </a:r>
          </a:p>
          <a:p>
            <a:pPr>
              <a:buFont typeface="Arial" panose="020B0604020202020204" pitchFamily="34" charset="0"/>
              <a:buChar char="•"/>
            </a:pPr>
            <a:r>
              <a:rPr lang="en-US" sz="900" dirty="0"/>
              <a:t>The tissue demonstrates fibroglandular breast parenchyma.</a:t>
            </a:r>
          </a:p>
          <a:p>
            <a:pPr>
              <a:buFont typeface="Arial" panose="020B0604020202020204" pitchFamily="34" charset="0"/>
              <a:buChar char="•"/>
            </a:pPr>
            <a:r>
              <a:rPr lang="en-US" sz="900" dirty="0"/>
              <a:t>Within the specimen, there is a well-circumscribed lesion composed of atypical ductal cells arranged in a cribriform and micropapillary pattern.</a:t>
            </a:r>
          </a:p>
          <a:p>
            <a:pPr>
              <a:buFont typeface="Arial" panose="020B0604020202020204" pitchFamily="34" charset="0"/>
              <a:buChar char="•"/>
            </a:pPr>
            <a:r>
              <a:rPr lang="en-US" sz="900" dirty="0"/>
              <a:t>The cells show moderate nuclear pleomorphism and increased mitotic activity.</a:t>
            </a:r>
          </a:p>
          <a:p>
            <a:endParaRPr lang="en-US" sz="900" dirty="0"/>
          </a:p>
        </p:txBody>
      </p:sp>
      <p:sp>
        <p:nvSpPr>
          <p:cNvPr id="5" name="Content Placeholder 4">
            <a:extLst>
              <a:ext uri="{FF2B5EF4-FFF2-40B4-BE49-F238E27FC236}">
                <a16:creationId xmlns:a16="http://schemas.microsoft.com/office/drawing/2014/main" id="{95A6254E-DA14-BFD4-A6EA-98AF054FAA10}"/>
              </a:ext>
            </a:extLst>
          </p:cNvPr>
          <p:cNvSpPr>
            <a:spLocks noGrp="1"/>
          </p:cNvSpPr>
          <p:nvPr>
            <p:ph sz="quarter" idx="11"/>
          </p:nvPr>
        </p:nvSpPr>
        <p:spPr>
          <a:xfrm>
            <a:off x="4648200" y="133350"/>
            <a:ext cx="3959352" cy="3429000"/>
          </a:xfrm>
        </p:spPr>
        <p:txBody>
          <a:bodyPr/>
          <a:lstStyle/>
          <a:p>
            <a:pPr>
              <a:buFont typeface="Arial" panose="020B0604020202020204" pitchFamily="34" charset="0"/>
              <a:buChar char="•"/>
            </a:pPr>
            <a:r>
              <a:rPr lang="en-US" sz="900" dirty="0"/>
              <a:t>No evidence of necrosis is present.</a:t>
            </a:r>
          </a:p>
          <a:p>
            <a:pPr>
              <a:buFont typeface="Arial" panose="020B0604020202020204" pitchFamily="34" charset="0"/>
              <a:buChar char="•"/>
            </a:pPr>
            <a:r>
              <a:rPr lang="en-US" sz="900" dirty="0"/>
              <a:t>Surrounding stroma is minimally reactive, with no significant desmoplastic response.</a:t>
            </a:r>
          </a:p>
          <a:p>
            <a:pPr>
              <a:buFont typeface="Arial" panose="020B0604020202020204" pitchFamily="34" charset="0"/>
              <a:buChar char="•"/>
            </a:pPr>
            <a:r>
              <a:rPr lang="en-US" sz="900" dirty="0" err="1"/>
              <a:t>Lymphovascular</a:t>
            </a:r>
            <a:r>
              <a:rPr lang="en-US" sz="900" dirty="0"/>
              <a:t> invasion is </a:t>
            </a:r>
            <a:r>
              <a:rPr lang="en-US" sz="900" b="1" dirty="0"/>
              <a:t>not</a:t>
            </a:r>
            <a:r>
              <a:rPr lang="en-US" sz="900" dirty="0"/>
              <a:t> identified.</a:t>
            </a:r>
          </a:p>
          <a:p>
            <a:endParaRPr lang="en-US" sz="900" b="1" dirty="0"/>
          </a:p>
          <a:p>
            <a:r>
              <a:rPr lang="en-US" sz="900" b="1" dirty="0"/>
              <a:t>Immunohistochemistry (IHC):</a:t>
            </a:r>
          </a:p>
          <a:p>
            <a:pPr>
              <a:buFont typeface="Arial" panose="020B0604020202020204" pitchFamily="34" charset="0"/>
              <a:buChar char="•"/>
            </a:pPr>
            <a:r>
              <a:rPr lang="en-US" sz="900" b="1" dirty="0"/>
              <a:t>Estrogen Receptor (ER)</a:t>
            </a:r>
            <a:r>
              <a:rPr lang="en-US" sz="900" dirty="0"/>
              <a:t>: Positive (80% of cells)</a:t>
            </a:r>
          </a:p>
          <a:p>
            <a:pPr>
              <a:buFont typeface="Arial" panose="020B0604020202020204" pitchFamily="34" charset="0"/>
              <a:buChar char="•"/>
            </a:pPr>
            <a:r>
              <a:rPr lang="en-US" sz="900" b="1" dirty="0"/>
              <a:t>Progesterone Receptor (PR)</a:t>
            </a:r>
            <a:r>
              <a:rPr lang="en-US" sz="900" dirty="0"/>
              <a:t>: Positive (60% of cells)</a:t>
            </a:r>
          </a:p>
          <a:p>
            <a:pPr>
              <a:buFont typeface="Arial" panose="020B0604020202020204" pitchFamily="34" charset="0"/>
              <a:buChar char="•"/>
            </a:pPr>
            <a:r>
              <a:rPr lang="en-US" sz="900" b="1" dirty="0"/>
              <a:t>HER2/neu</a:t>
            </a:r>
            <a:r>
              <a:rPr lang="en-US" sz="900" dirty="0"/>
              <a:t>: Negative (1+ by IHC)</a:t>
            </a:r>
          </a:p>
          <a:p>
            <a:pPr>
              <a:buFont typeface="Arial" panose="020B0604020202020204" pitchFamily="34" charset="0"/>
              <a:buChar char="•"/>
            </a:pPr>
            <a:r>
              <a:rPr lang="en-US" sz="900" b="1" dirty="0"/>
              <a:t>Ki-67</a:t>
            </a:r>
            <a:r>
              <a:rPr lang="en-US" sz="900" dirty="0"/>
              <a:t>: 15% positive cells, indicating low proliferative index</a:t>
            </a:r>
          </a:p>
          <a:p>
            <a:r>
              <a:rPr lang="en-US" sz="900" b="1" dirty="0"/>
              <a:t>Diagnosis:</a:t>
            </a:r>
          </a:p>
          <a:p>
            <a:pPr>
              <a:buFont typeface="Arial" panose="020B0604020202020204" pitchFamily="34" charset="0"/>
              <a:buChar char="•"/>
            </a:pPr>
            <a:r>
              <a:rPr lang="en-US" sz="900" b="1" dirty="0"/>
              <a:t>Invasive ductal carcinoma, well-differentiated (Grade 1)</a:t>
            </a:r>
            <a:r>
              <a:rPr lang="en-US" sz="900" dirty="0"/>
              <a:t>, measuring approximately 0.9 cm in greatest dimension, present within the submitted tissue.</a:t>
            </a:r>
          </a:p>
          <a:p>
            <a:pPr>
              <a:buFont typeface="Arial" panose="020B0604020202020204" pitchFamily="34" charset="0"/>
              <a:buChar char="•"/>
            </a:pPr>
            <a:r>
              <a:rPr lang="en-US" sz="900" b="1" dirty="0"/>
              <a:t>ER-positive, PR-positive, HER2-negative</a:t>
            </a:r>
            <a:r>
              <a:rPr lang="en-US" sz="900" dirty="0"/>
              <a:t>.</a:t>
            </a:r>
          </a:p>
          <a:p>
            <a:pPr>
              <a:buFont typeface="Arial" panose="020B0604020202020204" pitchFamily="34" charset="0"/>
              <a:buChar char="•"/>
            </a:pPr>
            <a:r>
              <a:rPr lang="en-US" sz="900" b="1" dirty="0"/>
              <a:t>No evidence of </a:t>
            </a:r>
            <a:r>
              <a:rPr lang="en-US" sz="900" b="1" dirty="0" err="1"/>
              <a:t>lymphovascular</a:t>
            </a:r>
            <a:r>
              <a:rPr lang="en-US" sz="900" b="1" dirty="0"/>
              <a:t> invasion</a:t>
            </a:r>
            <a:r>
              <a:rPr lang="en-US" sz="900" dirty="0"/>
              <a:t>.</a:t>
            </a:r>
          </a:p>
          <a:p>
            <a:r>
              <a:rPr lang="en-US" sz="900" b="1" dirty="0"/>
              <a:t>Comment:</a:t>
            </a:r>
          </a:p>
          <a:p>
            <a:r>
              <a:rPr lang="en-US" sz="900" dirty="0"/>
              <a:t>The findings are consistent with a low-grade invasive ductal carcinoma of the left breast. Given the hormone receptor positivity and HER2 negativity, this tumor is likely to respond to hormone therapy. Clinical correlation and further staging (e.g., sentinel lymph node biopsy) are recommended to assess the extent of disease.</a:t>
            </a:r>
          </a:p>
          <a:p>
            <a:r>
              <a:rPr lang="en-US" sz="900" b="1" dirty="0"/>
              <a:t>Pathologist</a:t>
            </a:r>
            <a:r>
              <a:rPr lang="en-US" sz="900" dirty="0"/>
              <a:t>: Dr. Emily Turner, MD</a:t>
            </a:r>
            <a:br>
              <a:rPr lang="en-US" sz="900" dirty="0"/>
            </a:br>
            <a:r>
              <a:rPr lang="en-US" sz="900" b="1" dirty="0"/>
              <a:t>Date of Report</a:t>
            </a:r>
            <a:r>
              <a:rPr lang="en-US" sz="900" dirty="0"/>
              <a:t>: 11/06/2024</a:t>
            </a:r>
          </a:p>
          <a:p>
            <a:endParaRPr lang="en-US" sz="900" dirty="0"/>
          </a:p>
        </p:txBody>
      </p:sp>
      <p:sp>
        <p:nvSpPr>
          <p:cNvPr id="3" name="Slide Number Placeholder 2">
            <a:extLst>
              <a:ext uri="{FF2B5EF4-FFF2-40B4-BE49-F238E27FC236}">
                <a16:creationId xmlns:a16="http://schemas.microsoft.com/office/drawing/2014/main" id="{B952558B-8F5C-4510-2270-867D0E87828D}"/>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11</a:t>
            </a:fld>
            <a:endParaRPr lang="en-US" dirty="0"/>
          </a:p>
        </p:txBody>
      </p:sp>
    </p:spTree>
    <p:extLst>
      <p:ext uri="{BB962C8B-B14F-4D97-AF65-F5344CB8AC3E}">
        <p14:creationId xmlns:p14="http://schemas.microsoft.com/office/powerpoint/2010/main" val="3116710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3C92C-ACEC-B2F3-6C77-207ECE22C71A}"/>
              </a:ext>
            </a:extLst>
          </p:cNvPr>
          <p:cNvSpPr>
            <a:spLocks noGrp="1"/>
          </p:cNvSpPr>
          <p:nvPr>
            <p:ph type="title"/>
          </p:nvPr>
        </p:nvSpPr>
        <p:spPr/>
        <p:txBody>
          <a:bodyPr/>
          <a:lstStyle/>
          <a:p>
            <a:r>
              <a:rPr lang="en-US" dirty="0"/>
              <a:t>Codified vs. Narrative Data </a:t>
            </a:r>
          </a:p>
        </p:txBody>
      </p:sp>
      <p:sp>
        <p:nvSpPr>
          <p:cNvPr id="3" name="Slide Number Placeholder 2">
            <a:extLst>
              <a:ext uri="{FF2B5EF4-FFF2-40B4-BE49-F238E27FC236}">
                <a16:creationId xmlns:a16="http://schemas.microsoft.com/office/drawing/2014/main" id="{B630F2E4-2827-E4EE-F16B-09E6FD1F74ED}"/>
              </a:ext>
            </a:extLst>
          </p:cNvPr>
          <p:cNvSpPr>
            <a:spLocks noGrp="1"/>
          </p:cNvSpPr>
          <p:nvPr>
            <p:ph type="sldNum" sz="quarter" idx="10"/>
          </p:nvPr>
        </p:nvSpPr>
        <p:spPr/>
        <p:txBody>
          <a:bodyPr/>
          <a:lstStyle/>
          <a:p>
            <a:fld id="{86CB4B4D-7CA3-9044-876B-883B54F8677D}" type="slidenum">
              <a:rPr lang="en-US" smtClean="0"/>
              <a:pPr/>
              <a:t>12</a:t>
            </a:fld>
            <a:endParaRPr lang="en-US" dirty="0"/>
          </a:p>
        </p:txBody>
      </p:sp>
      <p:sp>
        <p:nvSpPr>
          <p:cNvPr id="12" name="Oval 11">
            <a:extLst>
              <a:ext uri="{FF2B5EF4-FFF2-40B4-BE49-F238E27FC236}">
                <a16:creationId xmlns:a16="http://schemas.microsoft.com/office/drawing/2014/main" id="{93765DEA-82C9-D2FF-1593-AF4BDB1D61BC}"/>
              </a:ext>
            </a:extLst>
          </p:cNvPr>
          <p:cNvSpPr/>
          <p:nvPr/>
        </p:nvSpPr>
        <p:spPr bwMode="auto">
          <a:xfrm>
            <a:off x="4343400" y="1685248"/>
            <a:ext cx="228600" cy="20070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3" name="Line Callout 2 12">
            <a:extLst>
              <a:ext uri="{FF2B5EF4-FFF2-40B4-BE49-F238E27FC236}">
                <a16:creationId xmlns:a16="http://schemas.microsoft.com/office/drawing/2014/main" id="{03D14C40-DB0C-F8D6-AE72-896F714735AB}"/>
              </a:ext>
            </a:extLst>
          </p:cNvPr>
          <p:cNvSpPr/>
          <p:nvPr/>
        </p:nvSpPr>
        <p:spPr bwMode="auto">
          <a:xfrm>
            <a:off x="4159526" y="2800350"/>
            <a:ext cx="717274" cy="353102"/>
          </a:xfrm>
          <a:prstGeom prst="borderCallout2">
            <a:avLst>
              <a:gd name="adj1" fmla="val -9507"/>
              <a:gd name="adj2" fmla="val 29030"/>
              <a:gd name="adj3" fmla="val -76761"/>
              <a:gd name="adj4" fmla="val 41834"/>
              <a:gd name="adj5" fmla="val -244948"/>
              <a:gd name="adj6" fmla="val 44088"/>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dirty="0">
                <a:latin typeface="45 Helvetica Light" pitchFamily="-110" charset="0"/>
                <a:ea typeface="Geneva" pitchFamily="-110" charset="-128"/>
                <a:cs typeface="Geneva" pitchFamily="-110" charset="-128"/>
              </a:rPr>
              <a:t>Reality</a:t>
            </a:r>
            <a:endParaRPr kumimoji="0" lang="en-US" sz="1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pic>
        <p:nvPicPr>
          <p:cNvPr id="7" name="Picture 6" descr="A screenshot of a computer&#10;&#10;Description automatically generated">
            <a:extLst>
              <a:ext uri="{FF2B5EF4-FFF2-40B4-BE49-F238E27FC236}">
                <a16:creationId xmlns:a16="http://schemas.microsoft.com/office/drawing/2014/main" id="{E58AA0EB-B8A2-C391-3DD7-05797EEB2265}"/>
              </a:ext>
            </a:extLst>
          </p:cNvPr>
          <p:cNvPicPr>
            <a:picLocks noChangeAspect="1"/>
          </p:cNvPicPr>
          <p:nvPr/>
        </p:nvPicPr>
        <p:blipFill>
          <a:blip r:embed="rId3"/>
          <a:stretch>
            <a:fillRect/>
          </a:stretch>
        </p:blipFill>
        <p:spPr>
          <a:xfrm>
            <a:off x="228600" y="2279929"/>
            <a:ext cx="2590801" cy="583642"/>
          </a:xfrm>
          <a:prstGeom prst="rect">
            <a:avLst/>
          </a:prstGeom>
        </p:spPr>
      </p:pic>
      <p:grpSp>
        <p:nvGrpSpPr>
          <p:cNvPr id="4" name="Group 3">
            <a:extLst>
              <a:ext uri="{FF2B5EF4-FFF2-40B4-BE49-F238E27FC236}">
                <a16:creationId xmlns:a16="http://schemas.microsoft.com/office/drawing/2014/main" id="{0258DCCE-507D-DE53-4FC8-832767E069F2}"/>
              </a:ext>
            </a:extLst>
          </p:cNvPr>
          <p:cNvGrpSpPr/>
          <p:nvPr/>
        </p:nvGrpSpPr>
        <p:grpSpPr>
          <a:xfrm>
            <a:off x="2301910" y="1398814"/>
            <a:ext cx="6251540" cy="2770614"/>
            <a:chOff x="2301910" y="1398814"/>
            <a:chExt cx="6251540" cy="2770614"/>
          </a:xfrm>
        </p:grpSpPr>
        <p:sp>
          <p:nvSpPr>
            <p:cNvPr id="6" name="Rectangle 5">
              <a:extLst>
                <a:ext uri="{FF2B5EF4-FFF2-40B4-BE49-F238E27FC236}">
                  <a16:creationId xmlns:a16="http://schemas.microsoft.com/office/drawing/2014/main" id="{D1B687D1-089C-8571-0F66-9789F633E8F2}"/>
                </a:ext>
              </a:extLst>
            </p:cNvPr>
            <p:cNvSpPr/>
            <p:nvPr/>
          </p:nvSpPr>
          <p:spPr bwMode="auto">
            <a:xfrm>
              <a:off x="6400800" y="1398814"/>
              <a:ext cx="1838011" cy="762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i="0" u="none" strike="noStrike" cap="none" normalizeH="0" baseline="0" dirty="0">
                  <a:ln>
                    <a:noFill/>
                  </a:ln>
                  <a:solidFill>
                    <a:schemeClr val="bg1"/>
                  </a:solidFill>
                  <a:effectLst/>
                  <a:latin typeface="45 Helvetica Light" pitchFamily="-110" charset="0"/>
                  <a:ea typeface="Geneva" pitchFamily="-110" charset="-128"/>
                  <a:cs typeface="Geneva" pitchFamily="-110" charset="-128"/>
                </a:rPr>
                <a:t>All Data in EHR is narrative </a:t>
              </a:r>
            </a:p>
          </p:txBody>
        </p:sp>
        <p:cxnSp>
          <p:nvCxnSpPr>
            <p:cNvPr id="8" name="Straight Connector 7">
              <a:extLst>
                <a:ext uri="{FF2B5EF4-FFF2-40B4-BE49-F238E27FC236}">
                  <a16:creationId xmlns:a16="http://schemas.microsoft.com/office/drawing/2014/main" id="{C72CC972-5B15-5012-D16E-E06BB4A9B124}"/>
                </a:ext>
              </a:extLst>
            </p:cNvPr>
            <p:cNvCxnSpPr>
              <a:cxnSpLocks/>
              <a:stCxn id="11" idx="3"/>
              <a:endCxn id="6" idx="1"/>
            </p:cNvCxnSpPr>
            <p:nvPr/>
          </p:nvCxnSpPr>
          <p:spPr bwMode="auto">
            <a:xfrm>
              <a:off x="2301910" y="1751916"/>
              <a:ext cx="4098890" cy="27898"/>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0" name="Picture 9" descr="A white text with black text&#10;&#10;Description automatically generated">
              <a:extLst>
                <a:ext uri="{FF2B5EF4-FFF2-40B4-BE49-F238E27FC236}">
                  <a16:creationId xmlns:a16="http://schemas.microsoft.com/office/drawing/2014/main" id="{502E6AA4-3899-EE27-1A4F-29E12FEFB68A}"/>
                </a:ext>
              </a:extLst>
            </p:cNvPr>
            <p:cNvPicPr>
              <a:picLocks noChangeAspect="1"/>
            </p:cNvPicPr>
            <p:nvPr/>
          </p:nvPicPr>
          <p:blipFill>
            <a:blip r:embed="rId4"/>
            <a:stretch>
              <a:fillRect/>
            </a:stretch>
          </p:blipFill>
          <p:spPr>
            <a:xfrm>
              <a:off x="6629400" y="2495550"/>
              <a:ext cx="1924050" cy="1673878"/>
            </a:xfrm>
            <a:prstGeom prst="rect">
              <a:avLst/>
            </a:prstGeom>
          </p:spPr>
        </p:pic>
      </p:grpSp>
      <p:sp>
        <p:nvSpPr>
          <p:cNvPr id="11" name="TextBox 10">
            <a:extLst>
              <a:ext uri="{FF2B5EF4-FFF2-40B4-BE49-F238E27FC236}">
                <a16:creationId xmlns:a16="http://schemas.microsoft.com/office/drawing/2014/main" id="{326A524F-0B66-8FE6-0396-36FF1D1FE700}"/>
              </a:ext>
            </a:extLst>
          </p:cNvPr>
          <p:cNvSpPr txBox="1"/>
          <p:nvPr/>
        </p:nvSpPr>
        <p:spPr>
          <a:xfrm>
            <a:off x="396910" y="1428750"/>
            <a:ext cx="1905000" cy="646331"/>
          </a:xfrm>
          <a:prstGeom prst="rect">
            <a:avLst/>
          </a:prstGeom>
          <a:solidFill>
            <a:schemeClr val="accent1"/>
          </a:solidFill>
        </p:spPr>
        <p:txBody>
          <a:bodyPr wrap="square" rtlCol="0">
            <a:spAutoFit/>
          </a:bodyPr>
          <a:lstStyle/>
          <a:p>
            <a:r>
              <a:rPr lang="en-US" sz="1800" dirty="0">
                <a:solidFill>
                  <a:schemeClr val="bg1"/>
                </a:solidFill>
              </a:rPr>
              <a:t>All data in EHR is codified</a:t>
            </a:r>
          </a:p>
        </p:txBody>
      </p:sp>
    </p:spTree>
    <p:extLst>
      <p:ext uri="{BB962C8B-B14F-4D97-AF65-F5344CB8AC3E}">
        <p14:creationId xmlns:p14="http://schemas.microsoft.com/office/powerpoint/2010/main" val="2075451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384053-DC61-BEE8-5DF9-727454605A6E}"/>
              </a:ext>
            </a:extLst>
          </p:cNvPr>
          <p:cNvSpPr>
            <a:spLocks noGrp="1"/>
          </p:cNvSpPr>
          <p:nvPr>
            <p:ph sz="quarter" idx="10"/>
          </p:nvPr>
        </p:nvSpPr>
        <p:spPr/>
        <p:txBody>
          <a:bodyPr/>
          <a:lstStyle/>
          <a:p>
            <a:r>
              <a:rPr lang="en-US" sz="3200" dirty="0">
                <a:latin typeface="Consolas" panose="020B0609020204030204" pitchFamily="49" charset="0"/>
                <a:cs typeface="Consolas" panose="020B0609020204030204" pitchFamily="49" charset="0"/>
              </a:rPr>
              <a:t>3/11/98 IPN  SOB &amp; DOE ↓ VSS, AF CXR ⊕ LLL ASD no </a:t>
            </a:r>
            <a:r>
              <a:rPr lang="el-GR" sz="3200" dirty="0">
                <a:latin typeface="Consolas" panose="020B0609020204030204" pitchFamily="49" charset="0"/>
                <a:cs typeface="Consolas" panose="020B0609020204030204" pitchFamily="49" charset="0"/>
              </a:rPr>
              <a:t>Δ</a:t>
            </a:r>
            <a:r>
              <a:rPr lang="en-US" sz="3200" dirty="0">
                <a:latin typeface="Consolas" panose="020B0609020204030204" pitchFamily="49" charset="0"/>
                <a:cs typeface="Consolas" panose="020B0609020204030204" pitchFamily="49" charset="0"/>
              </a:rPr>
              <a:t> WBC 11K S/B </a:t>
            </a:r>
            <a:r>
              <a:rPr lang="en-US" sz="3200" dirty="0" err="1">
                <a:latin typeface="Consolas" panose="020B0609020204030204" pitchFamily="49" charset="0"/>
                <a:cs typeface="Consolas" panose="020B0609020204030204" pitchFamily="49" charset="0"/>
              </a:rPr>
              <a:t>Cx</a:t>
            </a:r>
            <a:r>
              <a:rPr lang="en-US" sz="3200" dirty="0">
                <a:latin typeface="Consolas" panose="020B0609020204030204" pitchFamily="49" charset="0"/>
                <a:cs typeface="Consolas" panose="020B0609020204030204" pitchFamily="49" charset="0"/>
              </a:rPr>
              <a:t> ⊕ GPC c/w PC, no GNR D/C </a:t>
            </a:r>
            <a:r>
              <a:rPr lang="en-US" sz="3200" dirty="0" err="1">
                <a:latin typeface="Consolas" panose="020B0609020204030204" pitchFamily="49" charset="0"/>
                <a:cs typeface="Consolas" panose="020B0609020204030204" pitchFamily="49" charset="0"/>
              </a:rPr>
              <a:t>Cef</a:t>
            </a:r>
            <a:r>
              <a:rPr lang="en-US" sz="3200" dirty="0">
                <a:latin typeface="Consolas" panose="020B0609020204030204" pitchFamily="49" charset="0"/>
                <a:cs typeface="Consolas" panose="020B0609020204030204" pitchFamily="49" charset="0"/>
              </a:rPr>
              <a:t> →PCN IV </a:t>
            </a:r>
          </a:p>
        </p:txBody>
      </p:sp>
      <p:sp>
        <p:nvSpPr>
          <p:cNvPr id="2" name="TextBox 1">
            <a:extLst>
              <a:ext uri="{FF2B5EF4-FFF2-40B4-BE49-F238E27FC236}">
                <a16:creationId xmlns:a16="http://schemas.microsoft.com/office/drawing/2014/main" id="{37B9F07B-1DB8-2F3A-460E-25C77CE512A8}"/>
              </a:ext>
            </a:extLst>
          </p:cNvPr>
          <p:cNvSpPr txBox="1"/>
          <p:nvPr/>
        </p:nvSpPr>
        <p:spPr>
          <a:xfrm>
            <a:off x="76200" y="4535329"/>
            <a:ext cx="4114800" cy="246221"/>
          </a:xfrm>
          <a:prstGeom prst="rect">
            <a:avLst/>
          </a:prstGeom>
          <a:noFill/>
        </p:spPr>
        <p:txBody>
          <a:bodyPr wrap="square" rtlCol="0">
            <a:spAutoFit/>
          </a:bodyPr>
          <a:lstStyle/>
          <a:p>
            <a:r>
              <a:rPr lang="en-US" sz="1000" dirty="0"/>
              <a:t>Courtesy Peter </a:t>
            </a:r>
            <a:r>
              <a:rPr lang="en-US" sz="1000" dirty="0" err="1"/>
              <a:t>Szolovits</a:t>
            </a:r>
            <a:r>
              <a:rPr lang="en-US" sz="1000" dirty="0"/>
              <a:t> / MIT 6.7930</a:t>
            </a:r>
          </a:p>
        </p:txBody>
      </p:sp>
    </p:spTree>
    <p:extLst>
      <p:ext uri="{BB962C8B-B14F-4D97-AF65-F5344CB8AC3E}">
        <p14:creationId xmlns:p14="http://schemas.microsoft.com/office/powerpoint/2010/main" val="1346370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2AA1A6D-DF96-9536-D456-A7A2353AE17A}"/>
              </a:ext>
            </a:extLst>
          </p:cNvPr>
          <p:cNvSpPr>
            <a:spLocks noGrp="1"/>
          </p:cNvSpPr>
          <p:nvPr>
            <p:ph type="sldNum" sz="quarter" idx="10"/>
          </p:nvPr>
        </p:nvSpPr>
        <p:spPr/>
        <p:txBody>
          <a:bodyPr/>
          <a:lstStyle/>
          <a:p>
            <a:fld id="{86CB4B4D-7CA3-9044-876B-883B54F8677D}" type="slidenum">
              <a:rPr lang="en-US" smtClean="0"/>
              <a:pPr/>
              <a:t>14</a:t>
            </a:fld>
            <a:endParaRPr lang="en-US" dirty="0"/>
          </a:p>
        </p:txBody>
      </p:sp>
      <p:graphicFrame>
        <p:nvGraphicFramePr>
          <p:cNvPr id="4" name="Table 3">
            <a:extLst>
              <a:ext uri="{FF2B5EF4-FFF2-40B4-BE49-F238E27FC236}">
                <a16:creationId xmlns:a16="http://schemas.microsoft.com/office/drawing/2014/main" id="{4206F316-EC70-B25D-39B6-3DFB68880510}"/>
              </a:ext>
            </a:extLst>
          </p:cNvPr>
          <p:cNvGraphicFramePr>
            <a:graphicFrameLocks noGrp="1"/>
          </p:cNvGraphicFramePr>
          <p:nvPr>
            <p:extLst>
              <p:ext uri="{D42A27DB-BD31-4B8C-83A1-F6EECF244321}">
                <p14:modId xmlns:p14="http://schemas.microsoft.com/office/powerpoint/2010/main" val="2501208149"/>
              </p:ext>
            </p:extLst>
          </p:nvPr>
        </p:nvGraphicFramePr>
        <p:xfrm>
          <a:off x="190500" y="544830"/>
          <a:ext cx="8763000" cy="4053840"/>
        </p:xfrm>
        <a:graphic>
          <a:graphicData uri="http://schemas.openxmlformats.org/drawingml/2006/table">
            <a:tbl>
              <a:tblPr bandRow="1">
                <a:tableStyleId>{5C22544A-7EE6-4342-B048-85BDC9FD1C3A}</a:tableStyleId>
              </a:tblPr>
              <a:tblGrid>
                <a:gridCol w="2933700">
                  <a:extLst>
                    <a:ext uri="{9D8B030D-6E8A-4147-A177-3AD203B41FA5}">
                      <a16:colId xmlns:a16="http://schemas.microsoft.com/office/drawing/2014/main" val="4277050153"/>
                    </a:ext>
                  </a:extLst>
                </a:gridCol>
                <a:gridCol w="5829300">
                  <a:extLst>
                    <a:ext uri="{9D8B030D-6E8A-4147-A177-3AD203B41FA5}">
                      <a16:colId xmlns:a16="http://schemas.microsoft.com/office/drawing/2014/main" val="3325952837"/>
                    </a:ext>
                  </a:extLst>
                </a:gridCol>
              </a:tblGrid>
              <a:tr h="370840">
                <a:tc>
                  <a:txBody>
                    <a:bodyPr/>
                    <a:lstStyle/>
                    <a:p>
                      <a:r>
                        <a:rPr lang="en-US" sz="1600" dirty="0">
                          <a:latin typeface="Consolas" panose="020B0609020204030204" pitchFamily="49" charset="0"/>
                          <a:cs typeface="Consolas" panose="020B0609020204030204" pitchFamily="49" charset="0"/>
                        </a:rPr>
                        <a:t>3/11/98 IPN </a:t>
                      </a:r>
                    </a:p>
                  </a:txBody>
                  <a:tcPr/>
                </a:tc>
                <a:tc>
                  <a:txBody>
                    <a:bodyPr/>
                    <a:lstStyle/>
                    <a:p>
                      <a:br>
                        <a:rPr lang="en-US" sz="1600" dirty="0"/>
                      </a:br>
                      <a:endParaRPr lang="en-US" sz="1600" dirty="0"/>
                    </a:p>
                  </a:txBody>
                  <a:tcPr/>
                </a:tc>
                <a:extLst>
                  <a:ext uri="{0D108BD9-81ED-4DB2-BD59-A6C34878D82A}">
                    <a16:rowId xmlns:a16="http://schemas.microsoft.com/office/drawing/2014/main" val="1350919491"/>
                  </a:ext>
                </a:extLst>
              </a:tr>
              <a:tr h="370840">
                <a:tc>
                  <a:txBody>
                    <a:bodyPr/>
                    <a:lstStyle/>
                    <a:p>
                      <a:r>
                        <a:rPr lang="en-US" sz="1600" dirty="0">
                          <a:latin typeface="Consolas" panose="020B0609020204030204" pitchFamily="49" charset="0"/>
                          <a:cs typeface="Consolas" panose="020B0609020204030204" pitchFamily="49" charset="0"/>
                        </a:rPr>
                        <a:t>SOB &amp; DOE ↓ </a:t>
                      </a:r>
                    </a:p>
                  </a:txBody>
                  <a:tcPr/>
                </a:tc>
                <a:tc>
                  <a:txBody>
                    <a:bodyPr/>
                    <a:lstStyle/>
                    <a:p>
                      <a:br>
                        <a:rPr lang="en-US" sz="1600" dirty="0"/>
                      </a:br>
                      <a:endParaRPr lang="en-US" sz="1600" dirty="0"/>
                    </a:p>
                  </a:txBody>
                  <a:tcPr/>
                </a:tc>
                <a:extLst>
                  <a:ext uri="{0D108BD9-81ED-4DB2-BD59-A6C34878D82A}">
                    <a16:rowId xmlns:a16="http://schemas.microsoft.com/office/drawing/2014/main" val="1925920453"/>
                  </a:ext>
                </a:extLst>
              </a:tr>
              <a:tr h="370840">
                <a:tc>
                  <a:txBody>
                    <a:bodyPr/>
                    <a:lstStyle/>
                    <a:p>
                      <a:r>
                        <a:rPr lang="en-US" sz="1600" dirty="0">
                          <a:latin typeface="Consolas" panose="020B0609020204030204" pitchFamily="49" charset="0"/>
                          <a:cs typeface="Consolas" panose="020B0609020204030204" pitchFamily="49" charset="0"/>
                        </a:rPr>
                        <a:t>VSS, AF</a:t>
                      </a:r>
                    </a:p>
                  </a:txBody>
                  <a:tcPr/>
                </a:tc>
                <a:tc>
                  <a:txBody>
                    <a:bodyPr/>
                    <a:lstStyle/>
                    <a:p>
                      <a:br>
                        <a:rPr lang="en-US" sz="1600" dirty="0"/>
                      </a:br>
                      <a:endParaRPr lang="en-US" sz="1600" dirty="0"/>
                    </a:p>
                  </a:txBody>
                  <a:tcPr/>
                </a:tc>
                <a:extLst>
                  <a:ext uri="{0D108BD9-81ED-4DB2-BD59-A6C34878D82A}">
                    <a16:rowId xmlns:a16="http://schemas.microsoft.com/office/drawing/2014/main" val="3576052173"/>
                  </a:ext>
                </a:extLst>
              </a:tr>
              <a:tr h="370840">
                <a:tc>
                  <a:txBody>
                    <a:bodyPr/>
                    <a:lstStyle/>
                    <a:p>
                      <a:r>
                        <a:rPr lang="en-US" sz="1600" dirty="0">
                          <a:latin typeface="Consolas" panose="020B0609020204030204" pitchFamily="49" charset="0"/>
                          <a:cs typeface="Consolas" panose="020B0609020204030204" pitchFamily="49" charset="0"/>
                        </a:rPr>
                        <a:t>CXR ⊕ LLL ASD no </a:t>
                      </a:r>
                      <a:r>
                        <a:rPr lang="el-GR" sz="1600" dirty="0">
                          <a:latin typeface="Consolas" panose="020B0609020204030204" pitchFamily="49" charset="0"/>
                          <a:cs typeface="Consolas" panose="020B0609020204030204" pitchFamily="49" charset="0"/>
                        </a:rPr>
                        <a:t>Δ</a:t>
                      </a:r>
                      <a:endParaRPr lang="en-US" sz="1600" dirty="0">
                        <a:latin typeface="Consolas" panose="020B0609020204030204" pitchFamily="49" charset="0"/>
                        <a:cs typeface="Consolas" panose="020B0609020204030204" pitchFamily="49" charset="0"/>
                      </a:endParaRPr>
                    </a:p>
                  </a:txBody>
                  <a:tcPr/>
                </a:tc>
                <a:tc>
                  <a:txBody>
                    <a:bodyPr/>
                    <a:lstStyle/>
                    <a:p>
                      <a:br>
                        <a:rPr lang="en-US" sz="1600" dirty="0"/>
                      </a:br>
                      <a:endParaRPr lang="en-US" sz="1600" dirty="0"/>
                    </a:p>
                  </a:txBody>
                  <a:tcPr/>
                </a:tc>
                <a:extLst>
                  <a:ext uri="{0D108BD9-81ED-4DB2-BD59-A6C34878D82A}">
                    <a16:rowId xmlns:a16="http://schemas.microsoft.com/office/drawing/2014/main" val="3255601299"/>
                  </a:ext>
                </a:extLst>
              </a:tr>
              <a:tr h="370840">
                <a:tc>
                  <a:txBody>
                    <a:bodyPr/>
                    <a:lstStyle/>
                    <a:p>
                      <a:r>
                        <a:rPr lang="en-US" sz="1600" dirty="0">
                          <a:latin typeface="Consolas" panose="020B0609020204030204" pitchFamily="49" charset="0"/>
                          <a:cs typeface="Consolas" panose="020B0609020204030204" pitchFamily="49" charset="0"/>
                        </a:rPr>
                        <a:t>WBC 11K</a:t>
                      </a:r>
                    </a:p>
                  </a:txBody>
                  <a:tcPr/>
                </a:tc>
                <a:tc>
                  <a:txBody>
                    <a:bodyPr/>
                    <a:lstStyle/>
                    <a:p>
                      <a:br>
                        <a:rPr lang="en-US" sz="1600" dirty="0"/>
                      </a:br>
                      <a:endParaRPr lang="en-US" sz="1600" dirty="0"/>
                    </a:p>
                  </a:txBody>
                  <a:tcPr/>
                </a:tc>
                <a:extLst>
                  <a:ext uri="{0D108BD9-81ED-4DB2-BD59-A6C34878D82A}">
                    <a16:rowId xmlns:a16="http://schemas.microsoft.com/office/drawing/2014/main" val="582365966"/>
                  </a:ext>
                </a:extLst>
              </a:tr>
              <a:tr h="370840">
                <a:tc>
                  <a:txBody>
                    <a:bodyPr/>
                    <a:lstStyle/>
                    <a:p>
                      <a:r>
                        <a:rPr lang="en-US" sz="1600" dirty="0">
                          <a:latin typeface="Consolas" panose="020B0609020204030204" pitchFamily="49" charset="0"/>
                          <a:cs typeface="Consolas" panose="020B0609020204030204" pitchFamily="49" charset="0"/>
                        </a:rPr>
                        <a:t>S/B </a:t>
                      </a:r>
                      <a:r>
                        <a:rPr lang="en-US" sz="1600" dirty="0" err="1">
                          <a:latin typeface="Consolas" panose="020B0609020204030204" pitchFamily="49" charset="0"/>
                          <a:cs typeface="Consolas" panose="020B0609020204030204" pitchFamily="49" charset="0"/>
                        </a:rPr>
                        <a:t>Cx</a:t>
                      </a:r>
                      <a:r>
                        <a:rPr lang="en-US" sz="1600" dirty="0">
                          <a:latin typeface="Consolas" panose="020B0609020204030204" pitchFamily="49" charset="0"/>
                          <a:cs typeface="Consolas" panose="020B0609020204030204" pitchFamily="49" charset="0"/>
                        </a:rPr>
                        <a:t> ⊕ GPC c/w PC, no GNR</a:t>
                      </a:r>
                    </a:p>
                  </a:txBody>
                  <a:tcPr/>
                </a:tc>
                <a:tc>
                  <a:txBody>
                    <a:bodyPr/>
                    <a:lstStyle/>
                    <a:p>
                      <a:br>
                        <a:rPr lang="en-US" sz="1600" dirty="0"/>
                      </a:br>
                      <a:endParaRPr lang="en-US" sz="1600" dirty="0"/>
                    </a:p>
                  </a:txBody>
                  <a:tcPr/>
                </a:tc>
                <a:extLst>
                  <a:ext uri="{0D108BD9-81ED-4DB2-BD59-A6C34878D82A}">
                    <a16:rowId xmlns:a16="http://schemas.microsoft.com/office/drawing/2014/main" val="2669463113"/>
                  </a:ext>
                </a:extLst>
              </a:tr>
              <a:tr h="370840">
                <a:tc>
                  <a:txBody>
                    <a:bodyPr/>
                    <a:lstStyle/>
                    <a:p>
                      <a:r>
                        <a:rPr lang="en-US" sz="1600" dirty="0">
                          <a:latin typeface="Consolas" panose="020B0609020204030204" pitchFamily="49" charset="0"/>
                          <a:cs typeface="Consolas" panose="020B0609020204030204" pitchFamily="49" charset="0"/>
                        </a:rPr>
                        <a:t>D/C </a:t>
                      </a:r>
                      <a:r>
                        <a:rPr lang="en-US" sz="1600" dirty="0" err="1">
                          <a:latin typeface="Consolas" panose="020B0609020204030204" pitchFamily="49" charset="0"/>
                          <a:cs typeface="Consolas" panose="020B0609020204030204" pitchFamily="49" charset="0"/>
                        </a:rPr>
                        <a:t>Cef</a:t>
                      </a:r>
                      <a:r>
                        <a:rPr lang="en-US" sz="1600" dirty="0">
                          <a:latin typeface="Consolas" panose="020B0609020204030204" pitchFamily="49" charset="0"/>
                          <a:cs typeface="Consolas" panose="020B0609020204030204" pitchFamily="49" charset="0"/>
                        </a:rPr>
                        <a:t> →PCN IV</a:t>
                      </a:r>
                    </a:p>
                  </a:txBody>
                  <a:tcPr/>
                </a:tc>
                <a:tc>
                  <a:txBody>
                    <a:bodyPr/>
                    <a:lstStyle/>
                    <a:p>
                      <a:br>
                        <a:rPr lang="en-US" sz="1600" dirty="0"/>
                      </a:br>
                      <a:endParaRPr lang="en-US" sz="1600" dirty="0"/>
                    </a:p>
                  </a:txBody>
                  <a:tcPr/>
                </a:tc>
                <a:extLst>
                  <a:ext uri="{0D108BD9-81ED-4DB2-BD59-A6C34878D82A}">
                    <a16:rowId xmlns:a16="http://schemas.microsoft.com/office/drawing/2014/main" val="415473861"/>
                  </a:ext>
                </a:extLst>
              </a:tr>
            </a:tbl>
          </a:graphicData>
        </a:graphic>
      </p:graphicFrame>
      <p:sp>
        <p:nvSpPr>
          <p:cNvPr id="5" name="TextBox 4">
            <a:extLst>
              <a:ext uri="{FF2B5EF4-FFF2-40B4-BE49-F238E27FC236}">
                <a16:creationId xmlns:a16="http://schemas.microsoft.com/office/drawing/2014/main" id="{FFC731CD-7B5E-743F-F7B6-8F13E5A94309}"/>
              </a:ext>
            </a:extLst>
          </p:cNvPr>
          <p:cNvSpPr txBox="1"/>
          <p:nvPr/>
        </p:nvSpPr>
        <p:spPr>
          <a:xfrm>
            <a:off x="3200400" y="678418"/>
            <a:ext cx="4953000" cy="523220"/>
          </a:xfrm>
          <a:prstGeom prst="rect">
            <a:avLst/>
          </a:prstGeom>
          <a:noFill/>
        </p:spPr>
        <p:txBody>
          <a:bodyPr wrap="square" rtlCol="0">
            <a:spAutoFit/>
          </a:bodyPr>
          <a:lstStyle/>
          <a:p>
            <a:pPr eaLnBrk="1" fontAlgn="t" hangingPunct="1">
              <a:spcBef>
                <a:spcPts val="0"/>
              </a:spcBef>
              <a:spcAft>
                <a:spcPts val="0"/>
              </a:spcAft>
            </a:pPr>
            <a:r>
              <a:rPr lang="en-US" sz="1400" dirty="0">
                <a:highlight>
                  <a:srgbClr val="E7CBCB"/>
                </a:highlight>
              </a:rPr>
              <a:t>(Date) intern progress note</a:t>
            </a:r>
          </a:p>
          <a:p>
            <a:pPr marL="0" algn="l" rtl="0" eaLnBrk="1" fontAlgn="t" latinLnBrk="0" hangingPunct="1">
              <a:spcBef>
                <a:spcPts val="0"/>
              </a:spcBef>
              <a:spcAft>
                <a:spcPts val="0"/>
              </a:spcAft>
            </a:pPr>
            <a:endParaRPr lang="en-US" sz="1400" b="0" i="0" u="none" strike="noStrike" dirty="0">
              <a:effectLst/>
              <a:highlight>
                <a:srgbClr val="E7CBCB"/>
              </a:highlight>
              <a:latin typeface="Helvetica" pitchFamily="2" charset="0"/>
            </a:endParaRPr>
          </a:p>
        </p:txBody>
      </p:sp>
      <p:sp>
        <p:nvSpPr>
          <p:cNvPr id="6" name="TextBox 5">
            <a:extLst>
              <a:ext uri="{FF2B5EF4-FFF2-40B4-BE49-F238E27FC236}">
                <a16:creationId xmlns:a16="http://schemas.microsoft.com/office/drawing/2014/main" id="{7EA745B6-73AD-29E1-7343-AB8E03F58F90}"/>
              </a:ext>
            </a:extLst>
          </p:cNvPr>
          <p:cNvSpPr txBox="1"/>
          <p:nvPr/>
        </p:nvSpPr>
        <p:spPr>
          <a:xfrm>
            <a:off x="3200400" y="1195727"/>
            <a:ext cx="5753100" cy="307777"/>
          </a:xfrm>
          <a:prstGeom prst="rect">
            <a:avLst/>
          </a:prstGeom>
          <a:noFill/>
        </p:spPr>
        <p:txBody>
          <a:bodyPr wrap="square" rtlCol="0">
            <a:spAutoFit/>
          </a:bodyPr>
          <a:lstStyle/>
          <a:p>
            <a:pPr eaLnBrk="1" fontAlgn="t" hangingPunct="1">
              <a:spcBef>
                <a:spcPts val="0"/>
              </a:spcBef>
              <a:spcAft>
                <a:spcPts val="0"/>
              </a:spcAft>
            </a:pPr>
            <a:r>
              <a:rPr lang="en-US" sz="1400" dirty="0"/>
              <a:t>the patient's shortness of breath and dyspnea on exertion are decreased,</a:t>
            </a:r>
          </a:p>
        </p:txBody>
      </p:sp>
      <p:sp>
        <p:nvSpPr>
          <p:cNvPr id="7" name="TextBox 6">
            <a:extLst>
              <a:ext uri="{FF2B5EF4-FFF2-40B4-BE49-F238E27FC236}">
                <a16:creationId xmlns:a16="http://schemas.microsoft.com/office/drawing/2014/main" id="{F24879C1-E52A-4FD5-2B87-8A24F51EC41C}"/>
              </a:ext>
            </a:extLst>
          </p:cNvPr>
          <p:cNvSpPr txBox="1"/>
          <p:nvPr/>
        </p:nvSpPr>
        <p:spPr>
          <a:xfrm>
            <a:off x="3200400" y="1745218"/>
            <a:ext cx="4953000" cy="307777"/>
          </a:xfrm>
          <a:prstGeom prst="rect">
            <a:avLst/>
          </a:prstGeom>
          <a:noFill/>
        </p:spPr>
        <p:txBody>
          <a:bodyPr wrap="square" rtlCol="0">
            <a:spAutoFit/>
          </a:bodyPr>
          <a:lstStyle/>
          <a:p>
            <a:pPr eaLnBrk="1" fontAlgn="t" hangingPunct="1">
              <a:spcBef>
                <a:spcPts val="0"/>
              </a:spcBef>
              <a:spcAft>
                <a:spcPts val="0"/>
              </a:spcAft>
            </a:pPr>
            <a:r>
              <a:rPr lang="en-US" sz="1400" dirty="0"/>
              <a:t>the patient's vital signs are stable and the patient is afebrile,</a:t>
            </a:r>
          </a:p>
        </p:txBody>
      </p:sp>
      <p:sp>
        <p:nvSpPr>
          <p:cNvPr id="8" name="TextBox 7">
            <a:extLst>
              <a:ext uri="{FF2B5EF4-FFF2-40B4-BE49-F238E27FC236}">
                <a16:creationId xmlns:a16="http://schemas.microsoft.com/office/drawing/2014/main" id="{16DDBEFB-F329-43DD-133D-89ADDA78F5F5}"/>
              </a:ext>
            </a:extLst>
          </p:cNvPr>
          <p:cNvSpPr txBox="1"/>
          <p:nvPr/>
        </p:nvSpPr>
        <p:spPr>
          <a:xfrm>
            <a:off x="3200400" y="2278618"/>
            <a:ext cx="4953000" cy="523220"/>
          </a:xfrm>
          <a:prstGeom prst="rect">
            <a:avLst/>
          </a:prstGeom>
          <a:noFill/>
        </p:spPr>
        <p:txBody>
          <a:bodyPr wrap="square" rtlCol="0">
            <a:spAutoFit/>
          </a:bodyPr>
          <a:lstStyle/>
          <a:p>
            <a:pPr eaLnBrk="1" fontAlgn="t" hangingPunct="1">
              <a:spcBef>
                <a:spcPts val="0"/>
              </a:spcBef>
              <a:spcAft>
                <a:spcPts val="0"/>
              </a:spcAft>
            </a:pPr>
            <a:r>
              <a:rPr lang="en-US" sz="1400" dirty="0"/>
              <a:t>chest </a:t>
            </a:r>
            <a:r>
              <a:rPr lang="en-US" sz="1400" dirty="0" err="1"/>
              <a:t>xray</a:t>
            </a:r>
            <a:r>
              <a:rPr lang="en-US" sz="1400" dirty="0"/>
              <a:t> shows a left lower lobe air space density that is unchanged from the previous radiograph,</a:t>
            </a:r>
            <a:r>
              <a:rPr lang="en-US" sz="1400" b="0" i="0" u="none" strike="noStrike" kern="1200" dirty="0">
                <a:solidFill>
                  <a:srgbClr val="000000"/>
                </a:solidFill>
                <a:effectLst/>
                <a:highlight>
                  <a:srgbClr val="E7CBCB"/>
                </a:highlight>
                <a:latin typeface="Arial" panose="020B0604020202020204" pitchFamily="34" charset="0"/>
              </a:rPr>
              <a:t>,</a:t>
            </a:r>
            <a:endParaRPr lang="en-US" sz="1400" b="0" i="0" u="none" strike="noStrike" dirty="0">
              <a:effectLst/>
              <a:highlight>
                <a:srgbClr val="E7CBCB"/>
              </a:highlight>
              <a:latin typeface="Arial" panose="020B0604020202020204" pitchFamily="34" charset="0"/>
            </a:endParaRPr>
          </a:p>
        </p:txBody>
      </p:sp>
      <p:sp>
        <p:nvSpPr>
          <p:cNvPr id="9" name="TextBox 8">
            <a:extLst>
              <a:ext uri="{FF2B5EF4-FFF2-40B4-BE49-F238E27FC236}">
                <a16:creationId xmlns:a16="http://schemas.microsoft.com/office/drawing/2014/main" id="{CB8F9679-3F1E-F42A-F608-4B74FAA63076}"/>
              </a:ext>
            </a:extLst>
          </p:cNvPr>
          <p:cNvSpPr txBox="1"/>
          <p:nvPr/>
        </p:nvSpPr>
        <p:spPr>
          <a:xfrm>
            <a:off x="3200400" y="2888218"/>
            <a:ext cx="4953000" cy="738664"/>
          </a:xfrm>
          <a:prstGeom prst="rect">
            <a:avLst/>
          </a:prstGeom>
          <a:noFill/>
        </p:spPr>
        <p:txBody>
          <a:bodyPr wrap="square" rtlCol="0">
            <a:spAutoFit/>
          </a:bodyPr>
          <a:lstStyle/>
          <a:p>
            <a:pPr eaLnBrk="1" fontAlgn="t" hangingPunct="1">
              <a:spcBef>
                <a:spcPts val="0"/>
              </a:spcBef>
              <a:spcAft>
                <a:spcPts val="0"/>
              </a:spcAft>
            </a:pPr>
            <a:r>
              <a:rPr lang="en-US" sz="1400" dirty="0"/>
              <a:t>a recent new white blood cell count is 11,000 cells per cubic milliliter, </a:t>
            </a:r>
          </a:p>
          <a:p>
            <a:pPr marL="0" algn="l" rtl="0" eaLnBrk="1" fontAlgn="t" latinLnBrk="0" hangingPunct="1">
              <a:spcBef>
                <a:spcPts val="0"/>
              </a:spcBef>
              <a:spcAft>
                <a:spcPts val="0"/>
              </a:spcAft>
            </a:pPr>
            <a:r>
              <a:rPr lang="en-US" sz="1400" b="0" i="0" u="none" strike="noStrike" kern="1200" dirty="0">
                <a:solidFill>
                  <a:srgbClr val="000000"/>
                </a:solidFill>
                <a:effectLst/>
                <a:highlight>
                  <a:srgbClr val="E7CBCB"/>
                </a:highlight>
                <a:latin typeface="Arial" panose="020B0604020202020204" pitchFamily="34" charset="0"/>
              </a:rPr>
              <a:t>,</a:t>
            </a:r>
            <a:endParaRPr lang="en-US" sz="1400" b="0" i="0" u="none" strike="noStrike" dirty="0">
              <a:effectLst/>
              <a:highlight>
                <a:srgbClr val="E7CBCB"/>
              </a:highlight>
              <a:latin typeface="Arial" panose="020B0604020202020204" pitchFamily="34" charset="0"/>
            </a:endParaRPr>
          </a:p>
        </p:txBody>
      </p:sp>
      <p:sp>
        <p:nvSpPr>
          <p:cNvPr id="10" name="TextBox 9">
            <a:extLst>
              <a:ext uri="{FF2B5EF4-FFF2-40B4-BE49-F238E27FC236}">
                <a16:creationId xmlns:a16="http://schemas.microsoft.com/office/drawing/2014/main" id="{DF96FDEC-AC81-571C-1A35-6F5745418ACE}"/>
              </a:ext>
            </a:extLst>
          </p:cNvPr>
          <p:cNvSpPr txBox="1"/>
          <p:nvPr/>
        </p:nvSpPr>
        <p:spPr>
          <a:xfrm>
            <a:off x="3200400" y="3421618"/>
            <a:ext cx="5753100" cy="523220"/>
          </a:xfrm>
          <a:prstGeom prst="rect">
            <a:avLst/>
          </a:prstGeom>
          <a:noFill/>
        </p:spPr>
        <p:txBody>
          <a:bodyPr wrap="square" rtlCol="0">
            <a:spAutoFit/>
          </a:bodyPr>
          <a:lstStyle/>
          <a:p>
            <a:pPr eaLnBrk="1" fontAlgn="t" hangingPunct="1">
              <a:spcBef>
                <a:spcPts val="0"/>
              </a:spcBef>
              <a:spcAft>
                <a:spcPts val="0"/>
              </a:spcAft>
            </a:pPr>
            <a:r>
              <a:rPr lang="en-US" sz="1400" dirty="0"/>
              <a:t>the patient's sputum and blood cultures are positive for gram positive cocci consistent with pneumococcus, no gram negative rods have grown, </a:t>
            </a:r>
            <a:endParaRPr lang="en-US" sz="1400" b="0" i="0" u="none" strike="noStrike" dirty="0">
              <a:effectLst/>
              <a:highlight>
                <a:srgbClr val="E7CBCB"/>
              </a:highlight>
              <a:latin typeface="Arial" panose="020B0604020202020204" pitchFamily="34" charset="0"/>
            </a:endParaRPr>
          </a:p>
        </p:txBody>
      </p:sp>
      <p:sp>
        <p:nvSpPr>
          <p:cNvPr id="11" name="TextBox 10">
            <a:extLst>
              <a:ext uri="{FF2B5EF4-FFF2-40B4-BE49-F238E27FC236}">
                <a16:creationId xmlns:a16="http://schemas.microsoft.com/office/drawing/2014/main" id="{AB274AD4-E862-A428-D2B8-CE9E2AB1733D}"/>
              </a:ext>
            </a:extLst>
          </p:cNvPr>
          <p:cNvSpPr txBox="1"/>
          <p:nvPr/>
        </p:nvSpPr>
        <p:spPr>
          <a:xfrm>
            <a:off x="3200400" y="4095750"/>
            <a:ext cx="4953000" cy="523220"/>
          </a:xfrm>
          <a:prstGeom prst="rect">
            <a:avLst/>
          </a:prstGeom>
          <a:noFill/>
        </p:spPr>
        <p:txBody>
          <a:bodyPr wrap="square" rtlCol="0">
            <a:spAutoFit/>
          </a:bodyPr>
          <a:lstStyle/>
          <a:p>
            <a:pPr eaLnBrk="1" fontAlgn="t" hangingPunct="1">
              <a:spcBef>
                <a:spcPts val="0"/>
              </a:spcBef>
              <a:spcAft>
                <a:spcPts val="0"/>
              </a:spcAft>
            </a:pPr>
            <a:r>
              <a:rPr lang="en-US" sz="1400" dirty="0"/>
              <a:t>so the plan is to discontinue the cefazolin and then begin penicillin treatment intravenously</a:t>
            </a:r>
          </a:p>
        </p:txBody>
      </p:sp>
    </p:spTree>
    <p:extLst>
      <p:ext uri="{BB962C8B-B14F-4D97-AF65-F5344CB8AC3E}">
        <p14:creationId xmlns:p14="http://schemas.microsoft.com/office/powerpoint/2010/main" val="196555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BABC3-12EE-016A-DFF4-59F5F479744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ACB1BE-F737-AD08-AB11-0AB3ED259928}"/>
              </a:ext>
            </a:extLst>
          </p:cNvPr>
          <p:cNvSpPr>
            <a:spLocks noGrp="1"/>
          </p:cNvSpPr>
          <p:nvPr>
            <p:ph type="sldNum" sz="quarter" idx="10"/>
          </p:nvPr>
        </p:nvSpPr>
        <p:spPr/>
        <p:txBody>
          <a:bodyPr/>
          <a:lstStyle/>
          <a:p>
            <a:fld id="{86CB4B4D-7CA3-9044-876B-883B54F8677D}" type="slidenum">
              <a:rPr lang="en-US" smtClean="0"/>
              <a:pPr/>
              <a:t>15</a:t>
            </a:fld>
            <a:endParaRPr lang="en-US" dirty="0"/>
          </a:p>
        </p:txBody>
      </p:sp>
      <p:graphicFrame>
        <p:nvGraphicFramePr>
          <p:cNvPr id="4" name="Table 3">
            <a:extLst>
              <a:ext uri="{FF2B5EF4-FFF2-40B4-BE49-F238E27FC236}">
                <a16:creationId xmlns:a16="http://schemas.microsoft.com/office/drawing/2014/main" id="{DCE5F700-6533-7EB5-A402-E112265FB6EB}"/>
              </a:ext>
            </a:extLst>
          </p:cNvPr>
          <p:cNvGraphicFramePr>
            <a:graphicFrameLocks noGrp="1"/>
          </p:cNvGraphicFramePr>
          <p:nvPr/>
        </p:nvGraphicFramePr>
        <p:xfrm>
          <a:off x="190500" y="544830"/>
          <a:ext cx="8763000" cy="4053840"/>
        </p:xfrm>
        <a:graphic>
          <a:graphicData uri="http://schemas.openxmlformats.org/drawingml/2006/table">
            <a:tbl>
              <a:tblPr bandRow="1">
                <a:tableStyleId>{5C22544A-7EE6-4342-B048-85BDC9FD1C3A}</a:tableStyleId>
              </a:tblPr>
              <a:tblGrid>
                <a:gridCol w="2933700">
                  <a:extLst>
                    <a:ext uri="{9D8B030D-6E8A-4147-A177-3AD203B41FA5}">
                      <a16:colId xmlns:a16="http://schemas.microsoft.com/office/drawing/2014/main" val="4277050153"/>
                    </a:ext>
                  </a:extLst>
                </a:gridCol>
                <a:gridCol w="5829300">
                  <a:extLst>
                    <a:ext uri="{9D8B030D-6E8A-4147-A177-3AD203B41FA5}">
                      <a16:colId xmlns:a16="http://schemas.microsoft.com/office/drawing/2014/main" val="3325952837"/>
                    </a:ext>
                  </a:extLst>
                </a:gridCol>
              </a:tblGrid>
              <a:tr h="370840">
                <a:tc>
                  <a:txBody>
                    <a:bodyPr/>
                    <a:lstStyle/>
                    <a:p>
                      <a:r>
                        <a:rPr lang="en-US" sz="1600" dirty="0">
                          <a:latin typeface="Consolas" panose="020B0609020204030204" pitchFamily="49" charset="0"/>
                          <a:cs typeface="Consolas" panose="020B0609020204030204" pitchFamily="49" charset="0"/>
                        </a:rPr>
                        <a:t>3/11/98 IPN </a:t>
                      </a:r>
                    </a:p>
                  </a:txBody>
                  <a:tcPr/>
                </a:tc>
                <a:tc>
                  <a:txBody>
                    <a:bodyPr/>
                    <a:lstStyle/>
                    <a:p>
                      <a:br>
                        <a:rPr lang="en-US" sz="1600" dirty="0"/>
                      </a:br>
                      <a:endParaRPr lang="en-US" sz="1600" dirty="0"/>
                    </a:p>
                  </a:txBody>
                  <a:tcPr/>
                </a:tc>
                <a:extLst>
                  <a:ext uri="{0D108BD9-81ED-4DB2-BD59-A6C34878D82A}">
                    <a16:rowId xmlns:a16="http://schemas.microsoft.com/office/drawing/2014/main" val="1350919491"/>
                  </a:ext>
                </a:extLst>
              </a:tr>
              <a:tr h="370840">
                <a:tc>
                  <a:txBody>
                    <a:bodyPr/>
                    <a:lstStyle/>
                    <a:p>
                      <a:r>
                        <a:rPr lang="en-US" sz="1600" dirty="0">
                          <a:latin typeface="Consolas" panose="020B0609020204030204" pitchFamily="49" charset="0"/>
                          <a:cs typeface="Consolas" panose="020B0609020204030204" pitchFamily="49" charset="0"/>
                        </a:rPr>
                        <a:t>SOB &amp; DOE ↓ </a:t>
                      </a:r>
                    </a:p>
                  </a:txBody>
                  <a:tcPr/>
                </a:tc>
                <a:tc>
                  <a:txBody>
                    <a:bodyPr/>
                    <a:lstStyle/>
                    <a:p>
                      <a:br>
                        <a:rPr lang="en-US" sz="1600" dirty="0"/>
                      </a:br>
                      <a:endParaRPr lang="en-US" sz="1600" dirty="0"/>
                    </a:p>
                  </a:txBody>
                  <a:tcPr/>
                </a:tc>
                <a:extLst>
                  <a:ext uri="{0D108BD9-81ED-4DB2-BD59-A6C34878D82A}">
                    <a16:rowId xmlns:a16="http://schemas.microsoft.com/office/drawing/2014/main" val="1925920453"/>
                  </a:ext>
                </a:extLst>
              </a:tr>
              <a:tr h="370840">
                <a:tc>
                  <a:txBody>
                    <a:bodyPr/>
                    <a:lstStyle/>
                    <a:p>
                      <a:r>
                        <a:rPr lang="en-US" sz="1600" dirty="0">
                          <a:latin typeface="Consolas" panose="020B0609020204030204" pitchFamily="49" charset="0"/>
                          <a:cs typeface="Consolas" panose="020B0609020204030204" pitchFamily="49" charset="0"/>
                        </a:rPr>
                        <a:t>VSS, AF</a:t>
                      </a:r>
                    </a:p>
                  </a:txBody>
                  <a:tcPr/>
                </a:tc>
                <a:tc>
                  <a:txBody>
                    <a:bodyPr/>
                    <a:lstStyle/>
                    <a:p>
                      <a:br>
                        <a:rPr lang="en-US" sz="1600" dirty="0"/>
                      </a:br>
                      <a:endParaRPr lang="en-US" sz="1600" dirty="0"/>
                    </a:p>
                  </a:txBody>
                  <a:tcPr/>
                </a:tc>
                <a:extLst>
                  <a:ext uri="{0D108BD9-81ED-4DB2-BD59-A6C34878D82A}">
                    <a16:rowId xmlns:a16="http://schemas.microsoft.com/office/drawing/2014/main" val="3576052173"/>
                  </a:ext>
                </a:extLst>
              </a:tr>
              <a:tr h="370840">
                <a:tc>
                  <a:txBody>
                    <a:bodyPr/>
                    <a:lstStyle/>
                    <a:p>
                      <a:r>
                        <a:rPr lang="en-US" sz="1600" dirty="0">
                          <a:latin typeface="Consolas" panose="020B0609020204030204" pitchFamily="49" charset="0"/>
                          <a:cs typeface="Consolas" panose="020B0609020204030204" pitchFamily="49" charset="0"/>
                        </a:rPr>
                        <a:t>CXR ⊕ LLL ASD no </a:t>
                      </a:r>
                      <a:r>
                        <a:rPr lang="el-GR" sz="1600" dirty="0">
                          <a:latin typeface="Consolas" panose="020B0609020204030204" pitchFamily="49" charset="0"/>
                          <a:cs typeface="Consolas" panose="020B0609020204030204" pitchFamily="49" charset="0"/>
                        </a:rPr>
                        <a:t>Δ</a:t>
                      </a:r>
                      <a:endParaRPr lang="en-US" sz="1600" dirty="0">
                        <a:latin typeface="Consolas" panose="020B0609020204030204" pitchFamily="49" charset="0"/>
                        <a:cs typeface="Consolas" panose="020B0609020204030204" pitchFamily="49" charset="0"/>
                      </a:endParaRPr>
                    </a:p>
                  </a:txBody>
                  <a:tcPr/>
                </a:tc>
                <a:tc>
                  <a:txBody>
                    <a:bodyPr/>
                    <a:lstStyle/>
                    <a:p>
                      <a:br>
                        <a:rPr lang="en-US" sz="1600" dirty="0"/>
                      </a:br>
                      <a:endParaRPr lang="en-US" sz="1600" dirty="0"/>
                    </a:p>
                  </a:txBody>
                  <a:tcPr/>
                </a:tc>
                <a:extLst>
                  <a:ext uri="{0D108BD9-81ED-4DB2-BD59-A6C34878D82A}">
                    <a16:rowId xmlns:a16="http://schemas.microsoft.com/office/drawing/2014/main" val="3255601299"/>
                  </a:ext>
                </a:extLst>
              </a:tr>
              <a:tr h="370840">
                <a:tc>
                  <a:txBody>
                    <a:bodyPr/>
                    <a:lstStyle/>
                    <a:p>
                      <a:r>
                        <a:rPr lang="en-US" sz="1600" dirty="0">
                          <a:latin typeface="Consolas" panose="020B0609020204030204" pitchFamily="49" charset="0"/>
                          <a:cs typeface="Consolas" panose="020B0609020204030204" pitchFamily="49" charset="0"/>
                        </a:rPr>
                        <a:t>WBC 11K</a:t>
                      </a:r>
                    </a:p>
                  </a:txBody>
                  <a:tcPr/>
                </a:tc>
                <a:tc>
                  <a:txBody>
                    <a:bodyPr/>
                    <a:lstStyle/>
                    <a:p>
                      <a:br>
                        <a:rPr lang="en-US" sz="1600" dirty="0"/>
                      </a:br>
                      <a:endParaRPr lang="en-US" sz="1600" dirty="0"/>
                    </a:p>
                  </a:txBody>
                  <a:tcPr/>
                </a:tc>
                <a:extLst>
                  <a:ext uri="{0D108BD9-81ED-4DB2-BD59-A6C34878D82A}">
                    <a16:rowId xmlns:a16="http://schemas.microsoft.com/office/drawing/2014/main" val="582365966"/>
                  </a:ext>
                </a:extLst>
              </a:tr>
              <a:tr h="370840">
                <a:tc>
                  <a:txBody>
                    <a:bodyPr/>
                    <a:lstStyle/>
                    <a:p>
                      <a:r>
                        <a:rPr lang="en-US" sz="1600" dirty="0">
                          <a:latin typeface="Consolas" panose="020B0609020204030204" pitchFamily="49" charset="0"/>
                          <a:cs typeface="Consolas" panose="020B0609020204030204" pitchFamily="49" charset="0"/>
                        </a:rPr>
                        <a:t>S/B </a:t>
                      </a:r>
                      <a:r>
                        <a:rPr lang="en-US" sz="1600" dirty="0" err="1">
                          <a:latin typeface="Consolas" panose="020B0609020204030204" pitchFamily="49" charset="0"/>
                          <a:cs typeface="Consolas" panose="020B0609020204030204" pitchFamily="49" charset="0"/>
                        </a:rPr>
                        <a:t>Cx</a:t>
                      </a:r>
                      <a:r>
                        <a:rPr lang="en-US" sz="1600" dirty="0">
                          <a:latin typeface="Consolas" panose="020B0609020204030204" pitchFamily="49" charset="0"/>
                          <a:cs typeface="Consolas" panose="020B0609020204030204" pitchFamily="49" charset="0"/>
                        </a:rPr>
                        <a:t> ⊕ GPC c/w PC, no GNR</a:t>
                      </a:r>
                    </a:p>
                  </a:txBody>
                  <a:tcPr/>
                </a:tc>
                <a:tc>
                  <a:txBody>
                    <a:bodyPr/>
                    <a:lstStyle/>
                    <a:p>
                      <a:br>
                        <a:rPr lang="en-US" sz="1600" dirty="0"/>
                      </a:br>
                      <a:endParaRPr lang="en-US" sz="1600" dirty="0"/>
                    </a:p>
                  </a:txBody>
                  <a:tcPr/>
                </a:tc>
                <a:extLst>
                  <a:ext uri="{0D108BD9-81ED-4DB2-BD59-A6C34878D82A}">
                    <a16:rowId xmlns:a16="http://schemas.microsoft.com/office/drawing/2014/main" val="2669463113"/>
                  </a:ext>
                </a:extLst>
              </a:tr>
              <a:tr h="370840">
                <a:tc>
                  <a:txBody>
                    <a:bodyPr/>
                    <a:lstStyle/>
                    <a:p>
                      <a:r>
                        <a:rPr lang="en-US" sz="1600" dirty="0">
                          <a:latin typeface="Consolas" panose="020B0609020204030204" pitchFamily="49" charset="0"/>
                          <a:cs typeface="Consolas" panose="020B0609020204030204" pitchFamily="49" charset="0"/>
                        </a:rPr>
                        <a:t>D/C </a:t>
                      </a:r>
                      <a:r>
                        <a:rPr lang="en-US" sz="1600" dirty="0" err="1">
                          <a:latin typeface="Consolas" panose="020B0609020204030204" pitchFamily="49" charset="0"/>
                          <a:cs typeface="Consolas" panose="020B0609020204030204" pitchFamily="49" charset="0"/>
                        </a:rPr>
                        <a:t>Cef</a:t>
                      </a:r>
                      <a:r>
                        <a:rPr lang="en-US" sz="1600" dirty="0">
                          <a:latin typeface="Consolas" panose="020B0609020204030204" pitchFamily="49" charset="0"/>
                          <a:cs typeface="Consolas" panose="020B0609020204030204" pitchFamily="49" charset="0"/>
                        </a:rPr>
                        <a:t> →PCN IV</a:t>
                      </a:r>
                    </a:p>
                  </a:txBody>
                  <a:tcPr/>
                </a:tc>
                <a:tc>
                  <a:txBody>
                    <a:bodyPr/>
                    <a:lstStyle/>
                    <a:p>
                      <a:br>
                        <a:rPr lang="en-US" sz="1600" dirty="0"/>
                      </a:br>
                      <a:endParaRPr lang="en-US" sz="1600" dirty="0"/>
                    </a:p>
                  </a:txBody>
                  <a:tcPr/>
                </a:tc>
                <a:extLst>
                  <a:ext uri="{0D108BD9-81ED-4DB2-BD59-A6C34878D82A}">
                    <a16:rowId xmlns:a16="http://schemas.microsoft.com/office/drawing/2014/main" val="415473861"/>
                  </a:ext>
                </a:extLst>
              </a:tr>
            </a:tbl>
          </a:graphicData>
        </a:graphic>
      </p:graphicFrame>
      <p:sp>
        <p:nvSpPr>
          <p:cNvPr id="5" name="TextBox 4">
            <a:extLst>
              <a:ext uri="{FF2B5EF4-FFF2-40B4-BE49-F238E27FC236}">
                <a16:creationId xmlns:a16="http://schemas.microsoft.com/office/drawing/2014/main" id="{2FC85BE2-026C-99EE-83A5-AFC85CBC6BAE}"/>
              </a:ext>
            </a:extLst>
          </p:cNvPr>
          <p:cNvSpPr txBox="1"/>
          <p:nvPr/>
        </p:nvSpPr>
        <p:spPr>
          <a:xfrm>
            <a:off x="3200400" y="678418"/>
            <a:ext cx="4953000" cy="523220"/>
          </a:xfrm>
          <a:prstGeom prst="rect">
            <a:avLst/>
          </a:prstGeom>
          <a:noFill/>
        </p:spPr>
        <p:txBody>
          <a:bodyPr wrap="square" rtlCol="0">
            <a:spAutoFit/>
          </a:bodyPr>
          <a:lstStyle/>
          <a:p>
            <a:pPr eaLnBrk="1" fontAlgn="t" hangingPunct="1">
              <a:spcBef>
                <a:spcPts val="0"/>
              </a:spcBef>
              <a:spcAft>
                <a:spcPts val="0"/>
              </a:spcAft>
            </a:pPr>
            <a:r>
              <a:rPr lang="en-US" sz="1400" dirty="0">
                <a:highlight>
                  <a:srgbClr val="E7CBCB"/>
                </a:highlight>
              </a:rPr>
              <a:t>(Date) intern progress note</a:t>
            </a:r>
          </a:p>
          <a:p>
            <a:pPr marL="0" algn="l" rtl="0" eaLnBrk="1" fontAlgn="t" latinLnBrk="0" hangingPunct="1">
              <a:spcBef>
                <a:spcPts val="0"/>
              </a:spcBef>
              <a:spcAft>
                <a:spcPts val="0"/>
              </a:spcAft>
            </a:pPr>
            <a:endParaRPr lang="en-US" sz="1400" b="0" i="0" u="none" strike="noStrike" dirty="0">
              <a:effectLst/>
              <a:highlight>
                <a:srgbClr val="E7CBCB"/>
              </a:highlight>
              <a:latin typeface="Helvetica" pitchFamily="2" charset="0"/>
            </a:endParaRPr>
          </a:p>
        </p:txBody>
      </p:sp>
      <p:sp>
        <p:nvSpPr>
          <p:cNvPr id="6" name="TextBox 5">
            <a:extLst>
              <a:ext uri="{FF2B5EF4-FFF2-40B4-BE49-F238E27FC236}">
                <a16:creationId xmlns:a16="http://schemas.microsoft.com/office/drawing/2014/main" id="{310FBC77-8679-3BF1-6836-7F400C1578B8}"/>
              </a:ext>
            </a:extLst>
          </p:cNvPr>
          <p:cNvSpPr txBox="1"/>
          <p:nvPr/>
        </p:nvSpPr>
        <p:spPr>
          <a:xfrm>
            <a:off x="3200400" y="1195727"/>
            <a:ext cx="5753100" cy="307777"/>
          </a:xfrm>
          <a:prstGeom prst="rect">
            <a:avLst/>
          </a:prstGeom>
          <a:noFill/>
        </p:spPr>
        <p:txBody>
          <a:bodyPr wrap="square" rtlCol="0">
            <a:spAutoFit/>
          </a:bodyPr>
          <a:lstStyle/>
          <a:p>
            <a:pPr eaLnBrk="1" fontAlgn="t" hangingPunct="1">
              <a:spcBef>
                <a:spcPts val="0"/>
              </a:spcBef>
              <a:spcAft>
                <a:spcPts val="0"/>
              </a:spcAft>
            </a:pPr>
            <a:r>
              <a:rPr lang="en-US" sz="1400" dirty="0"/>
              <a:t>the patient's shortness of breath and dyspnea on exertion are decreased,</a:t>
            </a:r>
          </a:p>
        </p:txBody>
      </p:sp>
      <p:sp>
        <p:nvSpPr>
          <p:cNvPr id="7" name="TextBox 6">
            <a:extLst>
              <a:ext uri="{FF2B5EF4-FFF2-40B4-BE49-F238E27FC236}">
                <a16:creationId xmlns:a16="http://schemas.microsoft.com/office/drawing/2014/main" id="{EBAAC76E-CA91-83E3-BDF7-B178A362D046}"/>
              </a:ext>
            </a:extLst>
          </p:cNvPr>
          <p:cNvSpPr txBox="1"/>
          <p:nvPr/>
        </p:nvSpPr>
        <p:spPr>
          <a:xfrm>
            <a:off x="3200400" y="1745218"/>
            <a:ext cx="4953000" cy="307777"/>
          </a:xfrm>
          <a:prstGeom prst="rect">
            <a:avLst/>
          </a:prstGeom>
          <a:noFill/>
        </p:spPr>
        <p:txBody>
          <a:bodyPr wrap="square" rtlCol="0">
            <a:spAutoFit/>
          </a:bodyPr>
          <a:lstStyle/>
          <a:p>
            <a:pPr eaLnBrk="1" fontAlgn="t" hangingPunct="1">
              <a:spcBef>
                <a:spcPts val="0"/>
              </a:spcBef>
              <a:spcAft>
                <a:spcPts val="0"/>
              </a:spcAft>
            </a:pPr>
            <a:r>
              <a:rPr lang="en-US" sz="1400" dirty="0"/>
              <a:t>the patient's vital signs are stable and the patient is afebrile,</a:t>
            </a:r>
          </a:p>
        </p:txBody>
      </p:sp>
      <p:sp>
        <p:nvSpPr>
          <p:cNvPr id="8" name="TextBox 7">
            <a:extLst>
              <a:ext uri="{FF2B5EF4-FFF2-40B4-BE49-F238E27FC236}">
                <a16:creationId xmlns:a16="http://schemas.microsoft.com/office/drawing/2014/main" id="{88513437-4621-6DC0-EC3B-D76C3353BAD4}"/>
              </a:ext>
            </a:extLst>
          </p:cNvPr>
          <p:cNvSpPr txBox="1"/>
          <p:nvPr/>
        </p:nvSpPr>
        <p:spPr>
          <a:xfrm>
            <a:off x="3200400" y="2278618"/>
            <a:ext cx="4953000" cy="523220"/>
          </a:xfrm>
          <a:prstGeom prst="rect">
            <a:avLst/>
          </a:prstGeom>
          <a:noFill/>
        </p:spPr>
        <p:txBody>
          <a:bodyPr wrap="square" rtlCol="0">
            <a:spAutoFit/>
          </a:bodyPr>
          <a:lstStyle/>
          <a:p>
            <a:pPr eaLnBrk="1" fontAlgn="t" hangingPunct="1">
              <a:spcBef>
                <a:spcPts val="0"/>
              </a:spcBef>
              <a:spcAft>
                <a:spcPts val="0"/>
              </a:spcAft>
            </a:pPr>
            <a:r>
              <a:rPr lang="en-US" sz="1400" dirty="0"/>
              <a:t>a recent new chest </a:t>
            </a:r>
            <a:r>
              <a:rPr lang="en-US" sz="1400" dirty="0" err="1"/>
              <a:t>xray</a:t>
            </a:r>
            <a:r>
              <a:rPr lang="en-US" sz="1400" dirty="0"/>
              <a:t> shows a left lower lobe air space density that is unchanged from the previous radiograph,</a:t>
            </a:r>
            <a:r>
              <a:rPr lang="en-US" sz="1400" b="0" i="0" u="none" strike="noStrike" kern="1200" dirty="0">
                <a:solidFill>
                  <a:srgbClr val="000000"/>
                </a:solidFill>
                <a:effectLst/>
                <a:highlight>
                  <a:srgbClr val="E7CBCB"/>
                </a:highlight>
                <a:latin typeface="Arial" panose="020B0604020202020204" pitchFamily="34" charset="0"/>
              </a:rPr>
              <a:t>,</a:t>
            </a:r>
            <a:endParaRPr lang="en-US" sz="1400" b="0" i="0" u="none" strike="noStrike" dirty="0">
              <a:effectLst/>
              <a:highlight>
                <a:srgbClr val="E7CBCB"/>
              </a:highlight>
              <a:latin typeface="Arial" panose="020B0604020202020204" pitchFamily="34" charset="0"/>
            </a:endParaRPr>
          </a:p>
        </p:txBody>
      </p:sp>
      <p:sp>
        <p:nvSpPr>
          <p:cNvPr id="9" name="TextBox 8">
            <a:extLst>
              <a:ext uri="{FF2B5EF4-FFF2-40B4-BE49-F238E27FC236}">
                <a16:creationId xmlns:a16="http://schemas.microsoft.com/office/drawing/2014/main" id="{8FF8BF63-4EB3-8797-13D8-DDB82E0DC9B8}"/>
              </a:ext>
            </a:extLst>
          </p:cNvPr>
          <p:cNvSpPr txBox="1"/>
          <p:nvPr/>
        </p:nvSpPr>
        <p:spPr>
          <a:xfrm>
            <a:off x="3200400" y="2888218"/>
            <a:ext cx="4953000" cy="738664"/>
          </a:xfrm>
          <a:prstGeom prst="rect">
            <a:avLst/>
          </a:prstGeom>
          <a:noFill/>
        </p:spPr>
        <p:txBody>
          <a:bodyPr wrap="square" rtlCol="0">
            <a:spAutoFit/>
          </a:bodyPr>
          <a:lstStyle/>
          <a:p>
            <a:pPr eaLnBrk="1" fontAlgn="t" hangingPunct="1">
              <a:spcBef>
                <a:spcPts val="0"/>
              </a:spcBef>
              <a:spcAft>
                <a:spcPts val="0"/>
              </a:spcAft>
            </a:pPr>
            <a:r>
              <a:rPr lang="en-US" sz="1400" dirty="0"/>
              <a:t>a recent new white blood cell count is 11,000 cells per cubic milliliter, </a:t>
            </a:r>
          </a:p>
          <a:p>
            <a:pPr marL="0" algn="l" rtl="0" eaLnBrk="1" fontAlgn="t" latinLnBrk="0" hangingPunct="1">
              <a:spcBef>
                <a:spcPts val="0"/>
              </a:spcBef>
              <a:spcAft>
                <a:spcPts val="0"/>
              </a:spcAft>
            </a:pPr>
            <a:r>
              <a:rPr lang="en-US" sz="1400" b="0" i="0" u="none" strike="noStrike" kern="1200" dirty="0">
                <a:solidFill>
                  <a:srgbClr val="000000"/>
                </a:solidFill>
                <a:effectLst/>
                <a:highlight>
                  <a:srgbClr val="E7CBCB"/>
                </a:highlight>
                <a:latin typeface="Arial" panose="020B0604020202020204" pitchFamily="34" charset="0"/>
              </a:rPr>
              <a:t>,</a:t>
            </a:r>
            <a:endParaRPr lang="en-US" sz="1400" b="0" i="0" u="none" strike="noStrike" dirty="0">
              <a:effectLst/>
              <a:highlight>
                <a:srgbClr val="E7CBCB"/>
              </a:highlight>
              <a:latin typeface="Arial" panose="020B0604020202020204" pitchFamily="34" charset="0"/>
            </a:endParaRPr>
          </a:p>
        </p:txBody>
      </p:sp>
      <p:sp>
        <p:nvSpPr>
          <p:cNvPr id="10" name="TextBox 9">
            <a:extLst>
              <a:ext uri="{FF2B5EF4-FFF2-40B4-BE49-F238E27FC236}">
                <a16:creationId xmlns:a16="http://schemas.microsoft.com/office/drawing/2014/main" id="{97B54A7B-875C-B0BC-E1ED-6DA4705EEF10}"/>
              </a:ext>
            </a:extLst>
          </p:cNvPr>
          <p:cNvSpPr txBox="1"/>
          <p:nvPr/>
        </p:nvSpPr>
        <p:spPr>
          <a:xfrm>
            <a:off x="3200400" y="3421618"/>
            <a:ext cx="5753100" cy="523220"/>
          </a:xfrm>
          <a:prstGeom prst="rect">
            <a:avLst/>
          </a:prstGeom>
          <a:noFill/>
        </p:spPr>
        <p:txBody>
          <a:bodyPr wrap="square" rtlCol="0">
            <a:spAutoFit/>
          </a:bodyPr>
          <a:lstStyle/>
          <a:p>
            <a:pPr eaLnBrk="1" fontAlgn="t" hangingPunct="1">
              <a:spcBef>
                <a:spcPts val="0"/>
              </a:spcBef>
              <a:spcAft>
                <a:spcPts val="0"/>
              </a:spcAft>
            </a:pPr>
            <a:r>
              <a:rPr lang="en-US" sz="1400" dirty="0"/>
              <a:t>the patient's sputum and blood cultures are positive for gram positive cocci consistent with pneumococcus, no gram negative rods have grown, </a:t>
            </a:r>
            <a:endParaRPr lang="en-US" sz="1400" b="0" i="0" u="none" strike="noStrike" dirty="0">
              <a:effectLst/>
              <a:highlight>
                <a:srgbClr val="E7CBCB"/>
              </a:highlight>
              <a:latin typeface="Arial" panose="020B0604020202020204" pitchFamily="34" charset="0"/>
            </a:endParaRPr>
          </a:p>
        </p:txBody>
      </p:sp>
      <p:sp>
        <p:nvSpPr>
          <p:cNvPr id="11" name="TextBox 10">
            <a:extLst>
              <a:ext uri="{FF2B5EF4-FFF2-40B4-BE49-F238E27FC236}">
                <a16:creationId xmlns:a16="http://schemas.microsoft.com/office/drawing/2014/main" id="{5C993B5D-27FC-945F-B68F-D97105EB8C4E}"/>
              </a:ext>
            </a:extLst>
          </p:cNvPr>
          <p:cNvSpPr txBox="1"/>
          <p:nvPr/>
        </p:nvSpPr>
        <p:spPr>
          <a:xfrm>
            <a:off x="3200400" y="4095750"/>
            <a:ext cx="4953000" cy="523220"/>
          </a:xfrm>
          <a:prstGeom prst="rect">
            <a:avLst/>
          </a:prstGeom>
          <a:noFill/>
        </p:spPr>
        <p:txBody>
          <a:bodyPr wrap="square" rtlCol="0">
            <a:spAutoFit/>
          </a:bodyPr>
          <a:lstStyle/>
          <a:p>
            <a:pPr eaLnBrk="1" fontAlgn="t" hangingPunct="1">
              <a:spcBef>
                <a:spcPts val="0"/>
              </a:spcBef>
              <a:spcAft>
                <a:spcPts val="0"/>
              </a:spcAft>
            </a:pPr>
            <a:r>
              <a:rPr lang="en-US" sz="1400" dirty="0"/>
              <a:t>so the plan is to discontinue the cefazolin and then begin penicillin treatment intravenously</a:t>
            </a:r>
          </a:p>
        </p:txBody>
      </p:sp>
    </p:spTree>
    <p:extLst>
      <p:ext uri="{BB962C8B-B14F-4D97-AF65-F5344CB8AC3E}">
        <p14:creationId xmlns:p14="http://schemas.microsoft.com/office/powerpoint/2010/main" val="2663163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web page&#10;&#10;Description automatically generated">
            <a:extLst>
              <a:ext uri="{FF2B5EF4-FFF2-40B4-BE49-F238E27FC236}">
                <a16:creationId xmlns:a16="http://schemas.microsoft.com/office/drawing/2014/main" id="{D1B15B29-FE15-5FDA-BBC5-E1E335990065}"/>
              </a:ext>
            </a:extLst>
          </p:cNvPr>
          <p:cNvPicPr>
            <a:picLocks noChangeAspect="1"/>
          </p:cNvPicPr>
          <p:nvPr/>
        </p:nvPicPr>
        <p:blipFill>
          <a:blip r:embed="rId3"/>
          <a:stretch>
            <a:fillRect/>
          </a:stretch>
        </p:blipFill>
        <p:spPr>
          <a:xfrm>
            <a:off x="685800" y="328940"/>
            <a:ext cx="6988030" cy="3886200"/>
          </a:xfrm>
          <a:prstGeom prst="rect">
            <a:avLst/>
          </a:prstGeom>
        </p:spPr>
      </p:pic>
      <p:sp>
        <p:nvSpPr>
          <p:cNvPr id="4" name="TextBox 3">
            <a:extLst>
              <a:ext uri="{FF2B5EF4-FFF2-40B4-BE49-F238E27FC236}">
                <a16:creationId xmlns:a16="http://schemas.microsoft.com/office/drawing/2014/main" id="{9D37B8FB-DEC5-DFFD-EE25-75F93EA85C6E}"/>
              </a:ext>
            </a:extLst>
          </p:cNvPr>
          <p:cNvSpPr txBox="1"/>
          <p:nvPr/>
        </p:nvSpPr>
        <p:spPr>
          <a:xfrm>
            <a:off x="15074" y="4552950"/>
            <a:ext cx="5928526" cy="261610"/>
          </a:xfrm>
          <a:prstGeom prst="rect">
            <a:avLst/>
          </a:prstGeom>
          <a:noFill/>
        </p:spPr>
        <p:txBody>
          <a:bodyPr wrap="square">
            <a:spAutoFit/>
          </a:bodyPr>
          <a:lstStyle/>
          <a:p>
            <a:r>
              <a:rPr lang="en-US" sz="1100" dirty="0">
                <a:hlinkClick r:id="rId4"/>
              </a:rPr>
              <a:t>https://</a:t>
            </a:r>
            <a:r>
              <a:rPr lang="en-US" sz="1100" dirty="0" err="1">
                <a:hlinkClick r:id="rId4"/>
              </a:rPr>
              <a:t>psnet.ahrq.gov</a:t>
            </a:r>
            <a:r>
              <a:rPr lang="en-US" sz="1100" dirty="0">
                <a:hlinkClick r:id="rId4"/>
              </a:rPr>
              <a:t>/web-mm/sloppy-and-paste</a:t>
            </a:r>
            <a:endParaRPr lang="en-US" sz="1100" dirty="0"/>
          </a:p>
        </p:txBody>
      </p:sp>
    </p:spTree>
    <p:extLst>
      <p:ext uri="{BB962C8B-B14F-4D97-AF65-F5344CB8AC3E}">
        <p14:creationId xmlns:p14="http://schemas.microsoft.com/office/powerpoint/2010/main" val="3084954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5FA550-1179-9229-A8A1-94676DEB9DCE}"/>
              </a:ext>
            </a:extLst>
          </p:cNvPr>
          <p:cNvSpPr txBox="1"/>
          <p:nvPr/>
        </p:nvSpPr>
        <p:spPr>
          <a:xfrm>
            <a:off x="76200" y="4476750"/>
            <a:ext cx="5928526" cy="261610"/>
          </a:xfrm>
          <a:prstGeom prst="rect">
            <a:avLst/>
          </a:prstGeom>
          <a:noFill/>
        </p:spPr>
        <p:txBody>
          <a:bodyPr wrap="square">
            <a:spAutoFit/>
          </a:bodyPr>
          <a:lstStyle/>
          <a:p>
            <a:r>
              <a:rPr lang="en-US" sz="1100" dirty="0">
                <a:hlinkClick r:id="rId3"/>
              </a:rPr>
              <a:t>https://</a:t>
            </a:r>
            <a:r>
              <a:rPr lang="en-US" sz="1100" dirty="0" err="1">
                <a:hlinkClick r:id="rId3"/>
              </a:rPr>
              <a:t>arxiv.org</a:t>
            </a:r>
            <a:r>
              <a:rPr lang="en-US" sz="1100" dirty="0">
                <a:hlinkClick r:id="rId3"/>
              </a:rPr>
              <a:t>/pdf/2105.11832</a:t>
            </a:r>
            <a:endParaRPr lang="en-US" sz="1100" dirty="0"/>
          </a:p>
        </p:txBody>
      </p:sp>
      <p:pic>
        <p:nvPicPr>
          <p:cNvPr id="5" name="Picture 4" descr="A white background with black dots&#10;&#10;Description automatically generated">
            <a:extLst>
              <a:ext uri="{FF2B5EF4-FFF2-40B4-BE49-F238E27FC236}">
                <a16:creationId xmlns:a16="http://schemas.microsoft.com/office/drawing/2014/main" id="{83FBF2DF-20F0-EC96-E147-059AFD07F89A}"/>
              </a:ext>
            </a:extLst>
          </p:cNvPr>
          <p:cNvPicPr>
            <a:picLocks noChangeAspect="1"/>
          </p:cNvPicPr>
          <p:nvPr/>
        </p:nvPicPr>
        <p:blipFill>
          <a:blip r:embed="rId4"/>
          <a:stretch>
            <a:fillRect/>
          </a:stretch>
        </p:blipFill>
        <p:spPr>
          <a:xfrm>
            <a:off x="7317545" y="2342348"/>
            <a:ext cx="1346200" cy="9652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F1AAB65-A797-6D65-3B4A-DF5AA35F751B}"/>
              </a:ext>
            </a:extLst>
          </p:cNvPr>
          <p:cNvPicPr>
            <a:picLocks noChangeAspect="1"/>
          </p:cNvPicPr>
          <p:nvPr/>
        </p:nvPicPr>
        <p:blipFill>
          <a:blip r:embed="rId5"/>
          <a:stretch>
            <a:fillRect/>
          </a:stretch>
        </p:blipFill>
        <p:spPr>
          <a:xfrm>
            <a:off x="381000" y="548364"/>
            <a:ext cx="7772400" cy="3587967"/>
          </a:xfrm>
          <a:prstGeom prst="rect">
            <a:avLst/>
          </a:prstGeom>
        </p:spPr>
      </p:pic>
    </p:spTree>
    <p:extLst>
      <p:ext uri="{BB962C8B-B14F-4D97-AF65-F5344CB8AC3E}">
        <p14:creationId xmlns:p14="http://schemas.microsoft.com/office/powerpoint/2010/main" val="3705226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168E2-AFAE-5293-45D8-F27C1FFB02F4}"/>
              </a:ext>
            </a:extLst>
          </p:cNvPr>
          <p:cNvSpPr>
            <a:spLocks noGrp="1"/>
          </p:cNvSpPr>
          <p:nvPr>
            <p:ph type="title"/>
          </p:nvPr>
        </p:nvSpPr>
        <p:spPr/>
        <p:txBody>
          <a:bodyPr/>
          <a:lstStyle/>
          <a:p>
            <a:r>
              <a:rPr lang="en-US" dirty="0"/>
              <a:t>Measuring Document Similarity</a:t>
            </a:r>
          </a:p>
        </p:txBody>
      </p:sp>
      <p:pic>
        <p:nvPicPr>
          <p:cNvPr id="6" name="Content Placeholder 5" descr="A black text on a white background&#10;&#10;Description automatically generated">
            <a:extLst>
              <a:ext uri="{FF2B5EF4-FFF2-40B4-BE49-F238E27FC236}">
                <a16:creationId xmlns:a16="http://schemas.microsoft.com/office/drawing/2014/main" id="{F134AD18-6F99-0101-7E2B-19FE9E1713F4}"/>
              </a:ext>
            </a:extLst>
          </p:cNvPr>
          <p:cNvPicPr>
            <a:picLocks noGrp="1" noChangeAspect="1"/>
          </p:cNvPicPr>
          <p:nvPr>
            <p:ph sz="quarter" idx="10"/>
          </p:nvPr>
        </p:nvPicPr>
        <p:blipFill>
          <a:blip r:embed="rId3"/>
          <a:stretch>
            <a:fillRect/>
          </a:stretch>
        </p:blipFill>
        <p:spPr>
          <a:xfrm>
            <a:off x="325782" y="2130396"/>
            <a:ext cx="3063461" cy="879710"/>
          </a:xfrm>
        </p:spPr>
      </p:pic>
      <p:sp>
        <p:nvSpPr>
          <p:cNvPr id="3" name="Slide Number Placeholder 2">
            <a:extLst>
              <a:ext uri="{FF2B5EF4-FFF2-40B4-BE49-F238E27FC236}">
                <a16:creationId xmlns:a16="http://schemas.microsoft.com/office/drawing/2014/main" id="{2033373F-EFE7-28E9-6A27-7DC9A7B2814E}"/>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18</a:t>
            </a:fld>
            <a:endParaRPr lang="en-US" dirty="0"/>
          </a:p>
        </p:txBody>
      </p:sp>
      <p:pic>
        <p:nvPicPr>
          <p:cNvPr id="8" name="Picture 7" descr="A black and white math equation&#10;&#10;Description automatically generated">
            <a:extLst>
              <a:ext uri="{FF2B5EF4-FFF2-40B4-BE49-F238E27FC236}">
                <a16:creationId xmlns:a16="http://schemas.microsoft.com/office/drawing/2014/main" id="{6B13E730-90E8-186C-CD43-8AB786E7C477}"/>
              </a:ext>
            </a:extLst>
          </p:cNvPr>
          <p:cNvPicPr>
            <a:picLocks noChangeAspect="1"/>
          </p:cNvPicPr>
          <p:nvPr/>
        </p:nvPicPr>
        <p:blipFill>
          <a:blip r:embed="rId4"/>
          <a:stretch>
            <a:fillRect/>
          </a:stretch>
        </p:blipFill>
        <p:spPr>
          <a:xfrm>
            <a:off x="398512" y="3042166"/>
            <a:ext cx="3905131" cy="901184"/>
          </a:xfrm>
          <a:prstGeom prst="rect">
            <a:avLst/>
          </a:prstGeom>
        </p:spPr>
      </p:pic>
      <p:sp>
        <p:nvSpPr>
          <p:cNvPr id="11" name="TextBox 10">
            <a:extLst>
              <a:ext uri="{FF2B5EF4-FFF2-40B4-BE49-F238E27FC236}">
                <a16:creationId xmlns:a16="http://schemas.microsoft.com/office/drawing/2014/main" id="{15E78F78-A094-EC1B-DFB0-67BDC53EB56E}"/>
              </a:ext>
            </a:extLst>
          </p:cNvPr>
          <p:cNvSpPr txBox="1"/>
          <p:nvPr/>
        </p:nvSpPr>
        <p:spPr>
          <a:xfrm>
            <a:off x="3200400" y="2343150"/>
            <a:ext cx="4419600"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(and TFIDF-weighted version)</a:t>
            </a:r>
          </a:p>
        </p:txBody>
      </p:sp>
      <p:pic>
        <p:nvPicPr>
          <p:cNvPr id="13" name="Picture 12" descr="A mathematical equation with a circle and a circle with a circle and a circle with a circle with a circle with a circle with a circle with a circle with a circle with a circle with a circle&#10;&#10;Description automatically generated">
            <a:extLst>
              <a:ext uri="{FF2B5EF4-FFF2-40B4-BE49-F238E27FC236}">
                <a16:creationId xmlns:a16="http://schemas.microsoft.com/office/drawing/2014/main" id="{B11B5B17-EC76-D87C-7399-EF006101EE4C}"/>
              </a:ext>
            </a:extLst>
          </p:cNvPr>
          <p:cNvPicPr>
            <a:picLocks noChangeAspect="1"/>
          </p:cNvPicPr>
          <p:nvPr/>
        </p:nvPicPr>
        <p:blipFill>
          <a:blip r:embed="rId5"/>
          <a:stretch>
            <a:fillRect/>
          </a:stretch>
        </p:blipFill>
        <p:spPr>
          <a:xfrm>
            <a:off x="2119319" y="4077286"/>
            <a:ext cx="2909881" cy="780464"/>
          </a:xfrm>
          <a:prstGeom prst="rect">
            <a:avLst/>
          </a:prstGeom>
        </p:spPr>
      </p:pic>
      <p:sp>
        <p:nvSpPr>
          <p:cNvPr id="14" name="TextBox 13">
            <a:extLst>
              <a:ext uri="{FF2B5EF4-FFF2-40B4-BE49-F238E27FC236}">
                <a16:creationId xmlns:a16="http://schemas.microsoft.com/office/drawing/2014/main" id="{9D64FB30-8A79-B1EB-C2DF-1B394BF3937F}"/>
              </a:ext>
            </a:extLst>
          </p:cNvPr>
          <p:cNvSpPr txBox="1"/>
          <p:nvPr/>
        </p:nvSpPr>
        <p:spPr>
          <a:xfrm>
            <a:off x="457200" y="4316672"/>
            <a:ext cx="20574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KL-Divergence =</a:t>
            </a:r>
          </a:p>
        </p:txBody>
      </p:sp>
      <p:sp>
        <p:nvSpPr>
          <p:cNvPr id="4" name="TextBox 3">
            <a:extLst>
              <a:ext uri="{FF2B5EF4-FFF2-40B4-BE49-F238E27FC236}">
                <a16:creationId xmlns:a16="http://schemas.microsoft.com/office/drawing/2014/main" id="{478A78C2-8C54-685A-7A98-344B8EE7E8B6}"/>
              </a:ext>
            </a:extLst>
          </p:cNvPr>
          <p:cNvSpPr txBox="1"/>
          <p:nvPr/>
        </p:nvSpPr>
        <p:spPr>
          <a:xfrm>
            <a:off x="188843" y="2114550"/>
            <a:ext cx="533400" cy="2554545"/>
          </a:xfrm>
          <a:prstGeom prst="rect">
            <a:avLst/>
          </a:prstGeom>
          <a:noFill/>
        </p:spPr>
        <p:txBody>
          <a:bodyPr wrap="square" rtlCol="0">
            <a:spAutoFit/>
          </a:bodyPr>
          <a:lstStyle/>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1</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2</a:t>
            </a:r>
          </a:p>
          <a:p>
            <a:br>
              <a:rPr lang="en-US" sz="1600" dirty="0">
                <a:latin typeface="Times New Roman" panose="02020603050405020304" pitchFamily="18" charset="0"/>
                <a:cs typeface="Times New Roman" panose="02020603050405020304" pitchFamily="18" charset="0"/>
              </a:rPr>
            </a:b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3</a:t>
            </a:r>
          </a:p>
        </p:txBody>
      </p:sp>
      <p:pic>
        <p:nvPicPr>
          <p:cNvPr id="7" name="Picture 6" descr="A close-up of black text&#10;&#10;Description automatically generated">
            <a:extLst>
              <a:ext uri="{FF2B5EF4-FFF2-40B4-BE49-F238E27FC236}">
                <a16:creationId xmlns:a16="http://schemas.microsoft.com/office/drawing/2014/main" id="{5B4A11B4-A259-B416-A6AB-8F17F8089A3C}"/>
              </a:ext>
            </a:extLst>
          </p:cNvPr>
          <p:cNvPicPr>
            <a:picLocks noChangeAspect="1"/>
          </p:cNvPicPr>
          <p:nvPr/>
        </p:nvPicPr>
        <p:blipFill>
          <a:blip r:embed="rId6"/>
          <a:stretch>
            <a:fillRect/>
          </a:stretch>
        </p:blipFill>
        <p:spPr>
          <a:xfrm>
            <a:off x="123686" y="1123950"/>
            <a:ext cx="4600714" cy="968571"/>
          </a:xfrm>
          <a:prstGeom prst="rect">
            <a:avLst/>
          </a:prstGeom>
        </p:spPr>
      </p:pic>
    </p:spTree>
    <p:extLst>
      <p:ext uri="{BB962C8B-B14F-4D97-AF65-F5344CB8AC3E}">
        <p14:creationId xmlns:p14="http://schemas.microsoft.com/office/powerpoint/2010/main" val="1119976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F9A2E-D774-39AE-1DC0-39DC877FC3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98E6C9-A427-E0A5-BA43-E4675E5EDA0B}"/>
              </a:ext>
            </a:extLst>
          </p:cNvPr>
          <p:cNvSpPr>
            <a:spLocks noGrp="1"/>
          </p:cNvSpPr>
          <p:nvPr>
            <p:ph type="title"/>
          </p:nvPr>
        </p:nvSpPr>
        <p:spPr/>
        <p:txBody>
          <a:bodyPr/>
          <a:lstStyle/>
          <a:p>
            <a:r>
              <a:rPr lang="en-US" dirty="0"/>
              <a:t>ROUGE score</a:t>
            </a:r>
          </a:p>
        </p:txBody>
      </p:sp>
      <p:sp>
        <p:nvSpPr>
          <p:cNvPr id="3" name="Slide Number Placeholder 2">
            <a:extLst>
              <a:ext uri="{FF2B5EF4-FFF2-40B4-BE49-F238E27FC236}">
                <a16:creationId xmlns:a16="http://schemas.microsoft.com/office/drawing/2014/main" id="{3CE4E29D-F734-96E6-3BD4-C8464884F2A6}"/>
              </a:ext>
            </a:extLst>
          </p:cNvPr>
          <p:cNvSpPr>
            <a:spLocks noGrp="1"/>
          </p:cNvSpPr>
          <p:nvPr>
            <p:ph type="sldNum" sz="quarter" idx="10"/>
          </p:nvPr>
        </p:nvSpPr>
        <p:spPr/>
        <p:txBody>
          <a:bodyPr/>
          <a:lstStyle/>
          <a:p>
            <a:fld id="{86CB4B4D-7CA3-9044-876B-883B54F8677D}" type="slidenum">
              <a:rPr lang="en-US" smtClean="0"/>
              <a:pPr/>
              <a:t>19</a:t>
            </a:fld>
            <a:endParaRPr lang="en-US" dirty="0"/>
          </a:p>
        </p:txBody>
      </p:sp>
      <p:pic>
        <p:nvPicPr>
          <p:cNvPr id="8" name="Picture 7" descr="A math equation with numbers and symbols&#10;&#10;Description automatically generated">
            <a:extLst>
              <a:ext uri="{FF2B5EF4-FFF2-40B4-BE49-F238E27FC236}">
                <a16:creationId xmlns:a16="http://schemas.microsoft.com/office/drawing/2014/main" id="{7555D7EA-9F70-D1AF-36BC-2002C577FBF6}"/>
              </a:ext>
            </a:extLst>
          </p:cNvPr>
          <p:cNvPicPr>
            <a:picLocks noChangeAspect="1"/>
          </p:cNvPicPr>
          <p:nvPr/>
        </p:nvPicPr>
        <p:blipFill>
          <a:blip r:embed="rId3"/>
          <a:stretch>
            <a:fillRect/>
          </a:stretch>
        </p:blipFill>
        <p:spPr>
          <a:xfrm>
            <a:off x="1600200" y="2159000"/>
            <a:ext cx="5448300" cy="825500"/>
          </a:xfrm>
          <a:prstGeom prst="rect">
            <a:avLst/>
          </a:prstGeom>
        </p:spPr>
      </p:pic>
    </p:spTree>
    <p:extLst>
      <p:ext uri="{BB962C8B-B14F-4D97-AF65-F5344CB8AC3E}">
        <p14:creationId xmlns:p14="http://schemas.microsoft.com/office/powerpoint/2010/main" val="3812339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017C8-7502-9A64-BAB8-61242BBEC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20A5C4-2595-B483-E4BA-5C6BA6C78F80}"/>
              </a:ext>
            </a:extLst>
          </p:cNvPr>
          <p:cNvSpPr>
            <a:spLocks noGrp="1"/>
          </p:cNvSpPr>
          <p:nvPr>
            <p:ph type="title"/>
          </p:nvPr>
        </p:nvSpPr>
        <p:spPr/>
        <p:txBody>
          <a:bodyPr/>
          <a:lstStyle/>
          <a:p>
            <a:r>
              <a:rPr lang="en-US" dirty="0"/>
              <a:t>Course Logistics  </a:t>
            </a:r>
          </a:p>
        </p:txBody>
      </p:sp>
      <p:sp>
        <p:nvSpPr>
          <p:cNvPr id="4" name="Content Placeholder 3">
            <a:extLst>
              <a:ext uri="{FF2B5EF4-FFF2-40B4-BE49-F238E27FC236}">
                <a16:creationId xmlns:a16="http://schemas.microsoft.com/office/drawing/2014/main" id="{895B711C-6A18-71D7-6305-ABF3371F6F42}"/>
              </a:ext>
            </a:extLst>
          </p:cNvPr>
          <p:cNvSpPr>
            <a:spLocks noGrp="1"/>
          </p:cNvSpPr>
          <p:nvPr>
            <p:ph sz="quarter" idx="10"/>
          </p:nvPr>
        </p:nvSpPr>
        <p:spPr/>
        <p:txBody>
          <a:bodyPr/>
          <a:lstStyle/>
          <a:p>
            <a:pPr marL="285743" indent="-285743">
              <a:buFont typeface="Arial" panose="020B0604020202020204" pitchFamily="34" charset="0"/>
              <a:buChar char="•"/>
            </a:pPr>
            <a:r>
              <a:rPr lang="en-US" sz="2000" dirty="0"/>
              <a:t>Assignment 4 due today</a:t>
            </a:r>
          </a:p>
          <a:p>
            <a:pPr marL="285743" indent="-285743">
              <a:buFont typeface="Arial" panose="020B0604020202020204" pitchFamily="34" charset="0"/>
              <a:buChar char="•"/>
            </a:pPr>
            <a:endParaRPr lang="en-US" sz="2000" dirty="0"/>
          </a:p>
          <a:p>
            <a:pPr marL="285743" indent="-285743">
              <a:buFont typeface="Arial" panose="020B0604020202020204" pitchFamily="34" charset="0"/>
              <a:buChar char="•"/>
            </a:pPr>
            <a:r>
              <a:rPr lang="en-US" sz="2000" dirty="0"/>
              <a:t>Final Project Milestone 2 is Nov 7 </a:t>
            </a:r>
            <a:br>
              <a:rPr lang="en-US" sz="2000" dirty="0"/>
            </a:br>
            <a:endParaRPr lang="en-US" sz="2000" dirty="0"/>
          </a:p>
          <a:p>
            <a:endParaRPr lang="en-US" sz="2000" b="1" dirty="0"/>
          </a:p>
          <a:p>
            <a:endParaRPr lang="en-US" sz="2000" b="1" dirty="0"/>
          </a:p>
          <a:p>
            <a:endParaRPr lang="en-US" dirty="0"/>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EEE46205-2DAA-FECA-5258-37D14BC042FF}"/>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2</a:t>
            </a:fld>
            <a:endParaRPr lang="en-US" dirty="0"/>
          </a:p>
        </p:txBody>
      </p:sp>
    </p:spTree>
    <p:extLst>
      <p:ext uri="{BB962C8B-B14F-4D97-AF65-F5344CB8AC3E}">
        <p14:creationId xmlns:p14="http://schemas.microsoft.com/office/powerpoint/2010/main" val="2700242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8D6AA-91BA-3AEC-82D2-61024173B406}"/>
              </a:ext>
            </a:extLst>
          </p:cNvPr>
          <p:cNvSpPr>
            <a:spLocks noGrp="1"/>
          </p:cNvSpPr>
          <p:nvPr>
            <p:ph type="title"/>
          </p:nvPr>
        </p:nvSpPr>
        <p:spPr/>
        <p:txBody>
          <a:bodyPr/>
          <a:lstStyle/>
          <a:p>
            <a:r>
              <a:rPr lang="en-US" dirty="0"/>
              <a:t>BERT score</a:t>
            </a:r>
          </a:p>
        </p:txBody>
      </p:sp>
      <p:sp>
        <p:nvSpPr>
          <p:cNvPr id="3" name="Slide Number Placeholder 2">
            <a:extLst>
              <a:ext uri="{FF2B5EF4-FFF2-40B4-BE49-F238E27FC236}">
                <a16:creationId xmlns:a16="http://schemas.microsoft.com/office/drawing/2014/main" id="{BE630445-09D7-2044-DC57-C746D9F3C6D4}"/>
              </a:ext>
            </a:extLst>
          </p:cNvPr>
          <p:cNvSpPr>
            <a:spLocks noGrp="1"/>
          </p:cNvSpPr>
          <p:nvPr>
            <p:ph type="sldNum" sz="quarter" idx="10"/>
          </p:nvPr>
        </p:nvSpPr>
        <p:spPr/>
        <p:txBody>
          <a:bodyPr/>
          <a:lstStyle/>
          <a:p>
            <a:fld id="{86CB4B4D-7CA3-9044-876B-883B54F8677D}" type="slidenum">
              <a:rPr lang="en-US" smtClean="0"/>
              <a:pPr/>
              <a:t>20</a:t>
            </a:fld>
            <a:endParaRPr lang="en-US" dirty="0"/>
          </a:p>
        </p:txBody>
      </p:sp>
      <p:pic>
        <p:nvPicPr>
          <p:cNvPr id="6" name="Picture 5" descr="A math equations and formulas&#10;&#10;Description automatically generated with medium confidence">
            <a:extLst>
              <a:ext uri="{FF2B5EF4-FFF2-40B4-BE49-F238E27FC236}">
                <a16:creationId xmlns:a16="http://schemas.microsoft.com/office/drawing/2014/main" id="{4DF5EDAE-40A1-A536-AD7E-CFE962C7D53C}"/>
              </a:ext>
            </a:extLst>
          </p:cNvPr>
          <p:cNvPicPr>
            <a:picLocks noChangeAspect="1"/>
          </p:cNvPicPr>
          <p:nvPr/>
        </p:nvPicPr>
        <p:blipFill>
          <a:blip r:embed="rId3"/>
          <a:stretch>
            <a:fillRect/>
          </a:stretch>
        </p:blipFill>
        <p:spPr>
          <a:xfrm>
            <a:off x="609600" y="1123950"/>
            <a:ext cx="6908800" cy="3525381"/>
          </a:xfrm>
          <a:prstGeom prst="rect">
            <a:avLst/>
          </a:prstGeom>
        </p:spPr>
      </p:pic>
      <p:sp>
        <p:nvSpPr>
          <p:cNvPr id="7" name="Rectangle 6">
            <a:extLst>
              <a:ext uri="{FF2B5EF4-FFF2-40B4-BE49-F238E27FC236}">
                <a16:creationId xmlns:a16="http://schemas.microsoft.com/office/drawing/2014/main" id="{EB79842B-00C7-4FCE-882A-8F3A4D730EBF}"/>
              </a:ext>
            </a:extLst>
          </p:cNvPr>
          <p:cNvSpPr/>
          <p:nvPr/>
        </p:nvSpPr>
        <p:spPr bwMode="auto">
          <a:xfrm>
            <a:off x="381000" y="2419350"/>
            <a:ext cx="7137400" cy="20574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Tree>
    <p:extLst>
      <p:ext uri="{BB962C8B-B14F-4D97-AF65-F5344CB8AC3E}">
        <p14:creationId xmlns:p14="http://schemas.microsoft.com/office/powerpoint/2010/main" val="360009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68F3C-36F8-0802-0846-EF0BAF0692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61CB0C-E373-C3E6-D849-29B7308BB260}"/>
              </a:ext>
            </a:extLst>
          </p:cNvPr>
          <p:cNvSpPr>
            <a:spLocks noGrp="1"/>
          </p:cNvSpPr>
          <p:nvPr>
            <p:ph type="title"/>
          </p:nvPr>
        </p:nvSpPr>
        <p:spPr/>
        <p:txBody>
          <a:bodyPr/>
          <a:lstStyle/>
          <a:p>
            <a:r>
              <a:rPr lang="en-US" dirty="0"/>
              <a:t>BERT score</a:t>
            </a:r>
          </a:p>
        </p:txBody>
      </p:sp>
      <p:sp>
        <p:nvSpPr>
          <p:cNvPr id="3" name="Slide Number Placeholder 2">
            <a:extLst>
              <a:ext uri="{FF2B5EF4-FFF2-40B4-BE49-F238E27FC236}">
                <a16:creationId xmlns:a16="http://schemas.microsoft.com/office/drawing/2014/main" id="{70D0791B-F0C8-EF93-BDCA-406D3DF9BCF7}"/>
              </a:ext>
            </a:extLst>
          </p:cNvPr>
          <p:cNvSpPr>
            <a:spLocks noGrp="1"/>
          </p:cNvSpPr>
          <p:nvPr>
            <p:ph type="sldNum" sz="quarter" idx="10"/>
          </p:nvPr>
        </p:nvSpPr>
        <p:spPr/>
        <p:txBody>
          <a:bodyPr/>
          <a:lstStyle/>
          <a:p>
            <a:fld id="{86CB4B4D-7CA3-9044-876B-883B54F8677D}" type="slidenum">
              <a:rPr lang="en-US" smtClean="0"/>
              <a:pPr/>
              <a:t>21</a:t>
            </a:fld>
            <a:endParaRPr lang="en-US" dirty="0"/>
          </a:p>
        </p:txBody>
      </p:sp>
      <p:pic>
        <p:nvPicPr>
          <p:cNvPr id="6" name="Picture 5" descr="A math equations and formulas&#10;&#10;Description automatically generated with medium confidence">
            <a:extLst>
              <a:ext uri="{FF2B5EF4-FFF2-40B4-BE49-F238E27FC236}">
                <a16:creationId xmlns:a16="http://schemas.microsoft.com/office/drawing/2014/main" id="{7CE68ECF-8968-3EB3-23D3-8D6825B67706}"/>
              </a:ext>
            </a:extLst>
          </p:cNvPr>
          <p:cNvPicPr>
            <a:picLocks noChangeAspect="1"/>
          </p:cNvPicPr>
          <p:nvPr/>
        </p:nvPicPr>
        <p:blipFill>
          <a:blip r:embed="rId3"/>
          <a:stretch>
            <a:fillRect/>
          </a:stretch>
        </p:blipFill>
        <p:spPr>
          <a:xfrm>
            <a:off x="609600" y="1123950"/>
            <a:ext cx="6908800" cy="3525381"/>
          </a:xfrm>
          <a:prstGeom prst="rect">
            <a:avLst/>
          </a:prstGeom>
        </p:spPr>
      </p:pic>
    </p:spTree>
    <p:extLst>
      <p:ext uri="{BB962C8B-B14F-4D97-AF65-F5344CB8AC3E}">
        <p14:creationId xmlns:p14="http://schemas.microsoft.com/office/powerpoint/2010/main" val="2881641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42437-51AE-53C5-4F93-1FA4251740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46C53F-14DB-97CA-2D71-0E5D023C30C0}"/>
              </a:ext>
            </a:extLst>
          </p:cNvPr>
          <p:cNvSpPr>
            <a:spLocks noGrp="1"/>
          </p:cNvSpPr>
          <p:nvPr>
            <p:ph type="title"/>
          </p:nvPr>
        </p:nvSpPr>
        <p:spPr/>
        <p:txBody>
          <a:bodyPr/>
          <a:lstStyle/>
          <a:p>
            <a:r>
              <a:rPr lang="en-US" dirty="0"/>
              <a:t>BERT score</a:t>
            </a:r>
          </a:p>
        </p:txBody>
      </p:sp>
      <p:sp>
        <p:nvSpPr>
          <p:cNvPr id="3" name="Slide Number Placeholder 2">
            <a:extLst>
              <a:ext uri="{FF2B5EF4-FFF2-40B4-BE49-F238E27FC236}">
                <a16:creationId xmlns:a16="http://schemas.microsoft.com/office/drawing/2014/main" id="{B89EF1D9-7B8C-F730-BF9F-EA13E04005B7}"/>
              </a:ext>
            </a:extLst>
          </p:cNvPr>
          <p:cNvSpPr>
            <a:spLocks noGrp="1"/>
          </p:cNvSpPr>
          <p:nvPr>
            <p:ph type="sldNum" sz="quarter" idx="10"/>
          </p:nvPr>
        </p:nvSpPr>
        <p:spPr/>
        <p:txBody>
          <a:bodyPr/>
          <a:lstStyle/>
          <a:p>
            <a:fld id="{86CB4B4D-7CA3-9044-876B-883B54F8677D}" type="slidenum">
              <a:rPr lang="en-US" smtClean="0"/>
              <a:pPr/>
              <a:t>22</a:t>
            </a:fld>
            <a:endParaRPr lang="en-US" dirty="0"/>
          </a:p>
        </p:txBody>
      </p:sp>
      <p:pic>
        <p:nvPicPr>
          <p:cNvPr id="6" name="Picture 5" descr="A math equations and formulas&#10;&#10;Description automatically generated with medium confidence">
            <a:extLst>
              <a:ext uri="{FF2B5EF4-FFF2-40B4-BE49-F238E27FC236}">
                <a16:creationId xmlns:a16="http://schemas.microsoft.com/office/drawing/2014/main" id="{1D6419FE-BBA4-C19D-4F03-81ADE5452913}"/>
              </a:ext>
            </a:extLst>
          </p:cNvPr>
          <p:cNvPicPr>
            <a:picLocks noChangeAspect="1"/>
          </p:cNvPicPr>
          <p:nvPr/>
        </p:nvPicPr>
        <p:blipFill>
          <a:blip r:embed="rId3"/>
          <a:stretch>
            <a:fillRect/>
          </a:stretch>
        </p:blipFill>
        <p:spPr>
          <a:xfrm>
            <a:off x="609600" y="1123950"/>
            <a:ext cx="6908800" cy="3525381"/>
          </a:xfrm>
          <a:prstGeom prst="rect">
            <a:avLst/>
          </a:prstGeom>
        </p:spPr>
      </p:pic>
    </p:spTree>
    <p:extLst>
      <p:ext uri="{BB962C8B-B14F-4D97-AF65-F5344CB8AC3E}">
        <p14:creationId xmlns:p14="http://schemas.microsoft.com/office/powerpoint/2010/main" val="3093035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screenshot of a medical report&#10;&#10;Description automatically generated">
            <a:extLst>
              <a:ext uri="{FF2B5EF4-FFF2-40B4-BE49-F238E27FC236}">
                <a16:creationId xmlns:a16="http://schemas.microsoft.com/office/drawing/2014/main" id="{8FA2AE24-D07F-A210-DB0B-98FA2C4A7E4F}"/>
              </a:ext>
            </a:extLst>
          </p:cNvPr>
          <p:cNvPicPr>
            <a:picLocks noChangeAspect="1"/>
          </p:cNvPicPr>
          <p:nvPr/>
        </p:nvPicPr>
        <p:blipFill>
          <a:blip r:embed="rId3"/>
          <a:stretch>
            <a:fillRect/>
          </a:stretch>
        </p:blipFill>
        <p:spPr>
          <a:xfrm>
            <a:off x="2324103" y="-19050"/>
            <a:ext cx="4495794" cy="4634340"/>
          </a:xfrm>
          <a:prstGeom prst="rect">
            <a:avLst/>
          </a:prstGeom>
        </p:spPr>
      </p:pic>
      <p:sp>
        <p:nvSpPr>
          <p:cNvPr id="5" name="TextBox 4">
            <a:extLst>
              <a:ext uri="{FF2B5EF4-FFF2-40B4-BE49-F238E27FC236}">
                <a16:creationId xmlns:a16="http://schemas.microsoft.com/office/drawing/2014/main" id="{06697183-8365-FB73-167D-72C12CA9A4DB}"/>
              </a:ext>
            </a:extLst>
          </p:cNvPr>
          <p:cNvSpPr txBox="1"/>
          <p:nvPr/>
        </p:nvSpPr>
        <p:spPr>
          <a:xfrm>
            <a:off x="0" y="4804946"/>
            <a:ext cx="7543800" cy="276999"/>
          </a:xfrm>
          <a:prstGeom prst="rect">
            <a:avLst/>
          </a:prstGeom>
          <a:noFill/>
        </p:spPr>
        <p:txBody>
          <a:bodyPr wrap="square">
            <a:spAutoFit/>
          </a:bodyPr>
          <a:lstStyle/>
          <a:p>
            <a:r>
              <a:rPr lang="en-US" sz="1200" dirty="0">
                <a:hlinkClick r:id="rId4"/>
              </a:rPr>
              <a:t>https://</a:t>
            </a:r>
            <a:r>
              <a:rPr lang="en-US" sz="1200" dirty="0" err="1">
                <a:hlinkClick r:id="rId4"/>
              </a:rPr>
              <a:t>pubmed.ncbi.nlm.nih.gov</a:t>
            </a:r>
            <a:r>
              <a:rPr lang="en-US" sz="1200" dirty="0">
                <a:hlinkClick r:id="rId4"/>
              </a:rPr>
              <a:t>/34695581/</a:t>
            </a:r>
            <a:endParaRPr lang="en-US" sz="1200" dirty="0"/>
          </a:p>
        </p:txBody>
      </p:sp>
      <p:cxnSp>
        <p:nvCxnSpPr>
          <p:cNvPr id="4" name="Straight Arrow Connector 3">
            <a:extLst>
              <a:ext uri="{FF2B5EF4-FFF2-40B4-BE49-F238E27FC236}">
                <a16:creationId xmlns:a16="http://schemas.microsoft.com/office/drawing/2014/main" id="{D1EFF95C-B5DE-D126-C4E7-CCB7B8CE79E6}"/>
              </a:ext>
            </a:extLst>
          </p:cNvPr>
          <p:cNvCxnSpPr/>
          <p:nvPr/>
        </p:nvCxnSpPr>
        <p:spPr bwMode="auto">
          <a:xfrm>
            <a:off x="8077200" y="590550"/>
            <a:ext cx="0" cy="3276600"/>
          </a:xfrm>
          <a:prstGeom prst="straightConnector1">
            <a:avLst/>
          </a:prstGeom>
          <a:solidFill>
            <a:schemeClr val="accent1"/>
          </a:solidFill>
          <a:ln w="60325" cap="flat" cmpd="sng" algn="ctr">
            <a:solidFill>
              <a:schemeClr val="tx1"/>
            </a:solidFill>
            <a:prstDash val="solid"/>
            <a:round/>
            <a:headEnd type="none" w="med" len="med"/>
            <a:tailEnd type="triangle"/>
          </a:ln>
          <a:effectLst/>
        </p:spPr>
      </p:cxnSp>
      <p:sp>
        <p:nvSpPr>
          <p:cNvPr id="6" name="TextBox 5">
            <a:extLst>
              <a:ext uri="{FF2B5EF4-FFF2-40B4-BE49-F238E27FC236}">
                <a16:creationId xmlns:a16="http://schemas.microsoft.com/office/drawing/2014/main" id="{EBC59177-B973-A0E1-CABE-1B645F7F722D}"/>
              </a:ext>
            </a:extLst>
          </p:cNvPr>
          <p:cNvSpPr txBox="1"/>
          <p:nvPr/>
        </p:nvSpPr>
        <p:spPr>
          <a:xfrm>
            <a:off x="7772400" y="3943350"/>
            <a:ext cx="914400" cy="430887"/>
          </a:xfrm>
          <a:prstGeom prst="rect">
            <a:avLst/>
          </a:prstGeom>
          <a:noFill/>
        </p:spPr>
        <p:txBody>
          <a:bodyPr wrap="square" rtlCol="0">
            <a:spAutoFit/>
          </a:bodyPr>
          <a:lstStyle/>
          <a:p>
            <a:r>
              <a:rPr lang="en-US" sz="1100" dirty="0"/>
              <a:t>Higher perplexity</a:t>
            </a:r>
          </a:p>
        </p:txBody>
      </p:sp>
    </p:spTree>
    <p:extLst>
      <p:ext uri="{BB962C8B-B14F-4D97-AF65-F5344CB8AC3E}">
        <p14:creationId xmlns:p14="http://schemas.microsoft.com/office/powerpoint/2010/main" val="50788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5A338-599C-7472-B34D-5DCD36E452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636536-5F2A-D1B6-7C95-7AACB088E1A2}"/>
              </a:ext>
            </a:extLst>
          </p:cNvPr>
          <p:cNvSpPr>
            <a:spLocks noGrp="1"/>
          </p:cNvSpPr>
          <p:nvPr>
            <p:ph type="title"/>
          </p:nvPr>
        </p:nvSpPr>
        <p:spPr/>
        <p:txBody>
          <a:bodyPr/>
          <a:lstStyle/>
          <a:p>
            <a:r>
              <a:rPr lang="en-US" dirty="0"/>
              <a:t>Outline  </a:t>
            </a:r>
          </a:p>
        </p:txBody>
      </p:sp>
      <p:sp>
        <p:nvSpPr>
          <p:cNvPr id="4" name="Content Placeholder 3">
            <a:extLst>
              <a:ext uri="{FF2B5EF4-FFF2-40B4-BE49-F238E27FC236}">
                <a16:creationId xmlns:a16="http://schemas.microsoft.com/office/drawing/2014/main" id="{32E14928-BE91-CFA6-3663-CB5504E0B5DA}"/>
              </a:ext>
            </a:extLst>
          </p:cNvPr>
          <p:cNvSpPr>
            <a:spLocks noGrp="1"/>
          </p:cNvSpPr>
          <p:nvPr>
            <p:ph sz="quarter" idx="10"/>
          </p:nvPr>
        </p:nvSpPr>
        <p:spPr/>
        <p:txBody>
          <a:bodyPr/>
          <a:lstStyle/>
          <a:p>
            <a:r>
              <a:rPr lang="en-US" sz="2000" dirty="0">
                <a:solidFill>
                  <a:schemeClr val="bg1">
                    <a:lumMod val="75000"/>
                  </a:schemeClr>
                </a:solidFill>
              </a:rPr>
              <a:t>Clinical Notes</a:t>
            </a:r>
          </a:p>
          <a:p>
            <a:r>
              <a:rPr lang="en-US" sz="2000" b="1" dirty="0"/>
              <a:t>Modeling text</a:t>
            </a:r>
          </a:p>
          <a:p>
            <a:r>
              <a:rPr lang="en-US" sz="2000" dirty="0">
                <a:solidFill>
                  <a:schemeClr val="bg1">
                    <a:lumMod val="75000"/>
                  </a:schemeClr>
                </a:solidFill>
              </a:rPr>
              <a:t>Clinical NLP</a:t>
            </a:r>
          </a:p>
          <a:p>
            <a:r>
              <a:rPr lang="en-US" sz="2000" dirty="0">
                <a:solidFill>
                  <a:schemeClr val="bg1">
                    <a:lumMod val="75000"/>
                  </a:schemeClr>
                </a:solidFill>
              </a:rPr>
              <a:t>Secondary use</a:t>
            </a:r>
          </a:p>
          <a:p>
            <a:r>
              <a:rPr lang="en-US" sz="2000" dirty="0" err="1">
                <a:solidFill>
                  <a:schemeClr val="bg1">
                    <a:lumMod val="75000"/>
                  </a:schemeClr>
                </a:solidFill>
              </a:rPr>
              <a:t>ClinicalBERT</a:t>
            </a:r>
            <a:endParaRPr lang="en-US" sz="2000" dirty="0">
              <a:solidFill>
                <a:schemeClr val="bg1">
                  <a:lumMod val="75000"/>
                </a:schemeClr>
              </a:solidFill>
            </a:endParaRPr>
          </a:p>
          <a:p>
            <a:r>
              <a:rPr lang="en-US" sz="2000" dirty="0">
                <a:solidFill>
                  <a:schemeClr val="bg1">
                    <a:lumMod val="75000"/>
                  </a:schemeClr>
                </a:solidFill>
              </a:rPr>
              <a:t> </a:t>
            </a:r>
          </a:p>
          <a:p>
            <a:r>
              <a:rPr lang="en-US" sz="2000" b="1" dirty="0"/>
              <a:t> </a:t>
            </a:r>
          </a:p>
          <a:p>
            <a:endParaRPr lang="en-US" sz="2000" b="1" dirty="0"/>
          </a:p>
          <a:p>
            <a:endParaRPr lang="en-US" sz="2000" b="1" dirty="0"/>
          </a:p>
          <a:p>
            <a:endParaRPr lang="en-US" sz="2000" b="1" dirty="0"/>
          </a:p>
          <a:p>
            <a:endParaRPr lang="en-US" dirty="0"/>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E3759F95-B3FC-FFC7-6394-72B92DE7F339}"/>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24</a:t>
            </a:fld>
            <a:endParaRPr lang="en-US" dirty="0"/>
          </a:p>
        </p:txBody>
      </p:sp>
    </p:spTree>
    <p:extLst>
      <p:ext uri="{BB962C8B-B14F-4D97-AF65-F5344CB8AC3E}">
        <p14:creationId xmlns:p14="http://schemas.microsoft.com/office/powerpoint/2010/main" val="1131697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677B1-CAD3-1E79-40B8-22F0C76649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577027-12CF-F70B-6C00-75203E4BB8C0}"/>
              </a:ext>
            </a:extLst>
          </p:cNvPr>
          <p:cNvSpPr>
            <a:spLocks noGrp="1"/>
          </p:cNvSpPr>
          <p:nvPr>
            <p:ph type="title"/>
          </p:nvPr>
        </p:nvSpPr>
        <p:spPr/>
        <p:txBody>
          <a:bodyPr/>
          <a:lstStyle/>
          <a:p>
            <a:r>
              <a:rPr lang="en-US" dirty="0"/>
              <a:t>Bag of Words</a:t>
            </a:r>
          </a:p>
        </p:txBody>
      </p:sp>
      <p:sp>
        <p:nvSpPr>
          <p:cNvPr id="3" name="Slide Number Placeholder 2">
            <a:extLst>
              <a:ext uri="{FF2B5EF4-FFF2-40B4-BE49-F238E27FC236}">
                <a16:creationId xmlns:a16="http://schemas.microsoft.com/office/drawing/2014/main" id="{64B88A1D-2DFB-1B64-4577-89E507E92D01}"/>
              </a:ext>
            </a:extLst>
          </p:cNvPr>
          <p:cNvSpPr>
            <a:spLocks noGrp="1"/>
          </p:cNvSpPr>
          <p:nvPr>
            <p:ph type="sldNum" sz="quarter" idx="10"/>
          </p:nvPr>
        </p:nvSpPr>
        <p:spPr/>
        <p:txBody>
          <a:bodyPr/>
          <a:lstStyle/>
          <a:p>
            <a:fld id="{86CB4B4D-7CA3-9044-876B-883B54F8677D}" type="slidenum">
              <a:rPr lang="en-US" smtClean="0"/>
              <a:pPr/>
              <a:t>25</a:t>
            </a:fld>
            <a:endParaRPr lang="en-US" dirty="0"/>
          </a:p>
        </p:txBody>
      </p:sp>
      <p:sp>
        <p:nvSpPr>
          <p:cNvPr id="12" name="TextBox 11">
            <a:extLst>
              <a:ext uri="{FF2B5EF4-FFF2-40B4-BE49-F238E27FC236}">
                <a16:creationId xmlns:a16="http://schemas.microsoft.com/office/drawing/2014/main" id="{78EEABBF-08D7-8D2F-92A3-2543843504B3}"/>
              </a:ext>
            </a:extLst>
          </p:cNvPr>
          <p:cNvSpPr txBox="1"/>
          <p:nvPr/>
        </p:nvSpPr>
        <p:spPr>
          <a:xfrm>
            <a:off x="0" y="4473316"/>
            <a:ext cx="5928690" cy="246221"/>
          </a:xfrm>
          <a:prstGeom prst="rect">
            <a:avLst/>
          </a:prstGeom>
          <a:noFill/>
        </p:spPr>
        <p:txBody>
          <a:bodyPr wrap="square">
            <a:spAutoFit/>
          </a:bodyPr>
          <a:lstStyle/>
          <a:p>
            <a:r>
              <a:rPr lang="en-US" sz="1000" dirty="0">
                <a:hlinkClick r:id="rId3"/>
              </a:rPr>
              <a:t>https://</a:t>
            </a:r>
            <a:r>
              <a:rPr lang="en-US" sz="1000" dirty="0" err="1">
                <a:hlinkClick r:id="rId3"/>
              </a:rPr>
              <a:t>mayurji.github.io</a:t>
            </a:r>
            <a:r>
              <a:rPr lang="en-US" sz="1000" dirty="0">
                <a:hlinkClick r:id="rId3"/>
              </a:rPr>
              <a:t>/blog/2021/09/20/</a:t>
            </a:r>
            <a:r>
              <a:rPr lang="en-US" sz="1000" dirty="0" err="1">
                <a:hlinkClick r:id="rId3"/>
              </a:rPr>
              <a:t>Tf-Idf</a:t>
            </a:r>
            <a:endParaRPr lang="en-US" sz="1000" dirty="0"/>
          </a:p>
        </p:txBody>
      </p:sp>
      <p:pic>
        <p:nvPicPr>
          <p:cNvPr id="14" name="Picture 13" descr="A math equations on a white background&#10;&#10;Description automatically generated">
            <a:extLst>
              <a:ext uri="{FF2B5EF4-FFF2-40B4-BE49-F238E27FC236}">
                <a16:creationId xmlns:a16="http://schemas.microsoft.com/office/drawing/2014/main" id="{0AFCD169-805F-C34E-4164-8E9C29F7532B}"/>
              </a:ext>
            </a:extLst>
          </p:cNvPr>
          <p:cNvPicPr>
            <a:picLocks noChangeAspect="1"/>
          </p:cNvPicPr>
          <p:nvPr/>
        </p:nvPicPr>
        <p:blipFill>
          <a:blip r:embed="rId4"/>
          <a:stretch>
            <a:fillRect/>
          </a:stretch>
        </p:blipFill>
        <p:spPr>
          <a:xfrm>
            <a:off x="39757" y="1094370"/>
            <a:ext cx="6781800" cy="3256126"/>
          </a:xfrm>
          <a:prstGeom prst="rect">
            <a:avLst/>
          </a:prstGeom>
        </p:spPr>
      </p:pic>
      <p:pic>
        <p:nvPicPr>
          <p:cNvPr id="7" name="Picture 6" descr="A diagram of a dog and puppy&#10;&#10;Description automatically generated">
            <a:extLst>
              <a:ext uri="{FF2B5EF4-FFF2-40B4-BE49-F238E27FC236}">
                <a16:creationId xmlns:a16="http://schemas.microsoft.com/office/drawing/2014/main" id="{2A707F1C-21C0-875C-490B-0656BCD748D9}"/>
              </a:ext>
            </a:extLst>
          </p:cNvPr>
          <p:cNvPicPr>
            <a:picLocks noChangeAspect="1"/>
          </p:cNvPicPr>
          <p:nvPr/>
        </p:nvPicPr>
        <p:blipFill>
          <a:blip r:embed="rId5"/>
          <a:stretch>
            <a:fillRect/>
          </a:stretch>
        </p:blipFill>
        <p:spPr>
          <a:xfrm>
            <a:off x="6324600" y="1022074"/>
            <a:ext cx="2452086" cy="2560882"/>
          </a:xfrm>
          <a:prstGeom prst="rect">
            <a:avLst/>
          </a:prstGeom>
        </p:spPr>
      </p:pic>
      <p:sp>
        <p:nvSpPr>
          <p:cNvPr id="4" name="Rectangle 3">
            <a:extLst>
              <a:ext uri="{FF2B5EF4-FFF2-40B4-BE49-F238E27FC236}">
                <a16:creationId xmlns:a16="http://schemas.microsoft.com/office/drawing/2014/main" id="{3EA1C750-A2CB-CF53-D1F7-134EE0C01820}"/>
              </a:ext>
            </a:extLst>
          </p:cNvPr>
          <p:cNvSpPr/>
          <p:nvPr/>
        </p:nvSpPr>
        <p:spPr bwMode="auto">
          <a:xfrm>
            <a:off x="228600" y="2495550"/>
            <a:ext cx="6248400" cy="1752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Tree>
    <p:extLst>
      <p:ext uri="{BB962C8B-B14F-4D97-AF65-F5344CB8AC3E}">
        <p14:creationId xmlns:p14="http://schemas.microsoft.com/office/powerpoint/2010/main" val="2543639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9837B-7721-F500-C028-EE776001F538}"/>
              </a:ext>
            </a:extLst>
          </p:cNvPr>
          <p:cNvSpPr>
            <a:spLocks noGrp="1"/>
          </p:cNvSpPr>
          <p:nvPr>
            <p:ph type="title"/>
          </p:nvPr>
        </p:nvSpPr>
        <p:spPr/>
        <p:txBody>
          <a:bodyPr/>
          <a:lstStyle/>
          <a:p>
            <a:r>
              <a:rPr lang="en-US" dirty="0"/>
              <a:t>Bag of Words</a:t>
            </a:r>
          </a:p>
        </p:txBody>
      </p:sp>
      <p:sp>
        <p:nvSpPr>
          <p:cNvPr id="3" name="Slide Number Placeholder 2">
            <a:extLst>
              <a:ext uri="{FF2B5EF4-FFF2-40B4-BE49-F238E27FC236}">
                <a16:creationId xmlns:a16="http://schemas.microsoft.com/office/drawing/2014/main" id="{9204185F-25F7-1F69-77EB-C3C468EFBA21}"/>
              </a:ext>
            </a:extLst>
          </p:cNvPr>
          <p:cNvSpPr>
            <a:spLocks noGrp="1"/>
          </p:cNvSpPr>
          <p:nvPr>
            <p:ph type="sldNum" sz="quarter" idx="10"/>
          </p:nvPr>
        </p:nvSpPr>
        <p:spPr/>
        <p:txBody>
          <a:bodyPr/>
          <a:lstStyle/>
          <a:p>
            <a:fld id="{86CB4B4D-7CA3-9044-876B-883B54F8677D}" type="slidenum">
              <a:rPr lang="en-US" smtClean="0"/>
              <a:pPr/>
              <a:t>26</a:t>
            </a:fld>
            <a:endParaRPr lang="en-US" dirty="0"/>
          </a:p>
        </p:txBody>
      </p:sp>
      <p:sp>
        <p:nvSpPr>
          <p:cNvPr id="12" name="TextBox 11">
            <a:extLst>
              <a:ext uri="{FF2B5EF4-FFF2-40B4-BE49-F238E27FC236}">
                <a16:creationId xmlns:a16="http://schemas.microsoft.com/office/drawing/2014/main" id="{2207942E-ECE3-A563-1B4E-682FB101E3EE}"/>
              </a:ext>
            </a:extLst>
          </p:cNvPr>
          <p:cNvSpPr txBox="1"/>
          <p:nvPr/>
        </p:nvSpPr>
        <p:spPr>
          <a:xfrm>
            <a:off x="0" y="4473316"/>
            <a:ext cx="5928690" cy="246221"/>
          </a:xfrm>
          <a:prstGeom prst="rect">
            <a:avLst/>
          </a:prstGeom>
          <a:noFill/>
        </p:spPr>
        <p:txBody>
          <a:bodyPr wrap="square">
            <a:spAutoFit/>
          </a:bodyPr>
          <a:lstStyle/>
          <a:p>
            <a:r>
              <a:rPr lang="en-US" sz="1000" dirty="0">
                <a:hlinkClick r:id="rId3"/>
              </a:rPr>
              <a:t>https://</a:t>
            </a:r>
            <a:r>
              <a:rPr lang="en-US" sz="1000" dirty="0" err="1">
                <a:hlinkClick r:id="rId3"/>
              </a:rPr>
              <a:t>mayurji.github.io</a:t>
            </a:r>
            <a:r>
              <a:rPr lang="en-US" sz="1000" dirty="0">
                <a:hlinkClick r:id="rId3"/>
              </a:rPr>
              <a:t>/blog/2021/09/20/</a:t>
            </a:r>
            <a:r>
              <a:rPr lang="en-US" sz="1000" dirty="0" err="1">
                <a:hlinkClick r:id="rId3"/>
              </a:rPr>
              <a:t>Tf-Idf</a:t>
            </a:r>
            <a:endParaRPr lang="en-US" sz="1000" dirty="0"/>
          </a:p>
        </p:txBody>
      </p:sp>
      <p:pic>
        <p:nvPicPr>
          <p:cNvPr id="14" name="Picture 13" descr="A math equations on a white background&#10;&#10;Description automatically generated">
            <a:extLst>
              <a:ext uri="{FF2B5EF4-FFF2-40B4-BE49-F238E27FC236}">
                <a16:creationId xmlns:a16="http://schemas.microsoft.com/office/drawing/2014/main" id="{38117BA5-86C8-307C-D539-1315D78E4E73}"/>
              </a:ext>
            </a:extLst>
          </p:cNvPr>
          <p:cNvPicPr>
            <a:picLocks noChangeAspect="1"/>
          </p:cNvPicPr>
          <p:nvPr/>
        </p:nvPicPr>
        <p:blipFill>
          <a:blip r:embed="rId4"/>
          <a:stretch>
            <a:fillRect/>
          </a:stretch>
        </p:blipFill>
        <p:spPr>
          <a:xfrm>
            <a:off x="39757" y="1094370"/>
            <a:ext cx="6781800" cy="3256126"/>
          </a:xfrm>
          <a:prstGeom prst="rect">
            <a:avLst/>
          </a:prstGeom>
        </p:spPr>
      </p:pic>
      <p:pic>
        <p:nvPicPr>
          <p:cNvPr id="7" name="Picture 6" descr="A diagram of a dog and puppy&#10;&#10;Description automatically generated">
            <a:extLst>
              <a:ext uri="{FF2B5EF4-FFF2-40B4-BE49-F238E27FC236}">
                <a16:creationId xmlns:a16="http://schemas.microsoft.com/office/drawing/2014/main" id="{34FE1BF5-D214-51FE-481C-313DC21A0AC8}"/>
              </a:ext>
            </a:extLst>
          </p:cNvPr>
          <p:cNvPicPr>
            <a:picLocks noChangeAspect="1"/>
          </p:cNvPicPr>
          <p:nvPr/>
        </p:nvPicPr>
        <p:blipFill>
          <a:blip r:embed="rId5"/>
          <a:stretch>
            <a:fillRect/>
          </a:stretch>
        </p:blipFill>
        <p:spPr>
          <a:xfrm>
            <a:off x="6324600" y="1022074"/>
            <a:ext cx="2452086" cy="2560882"/>
          </a:xfrm>
          <a:prstGeom prst="rect">
            <a:avLst/>
          </a:prstGeom>
        </p:spPr>
      </p:pic>
    </p:spTree>
    <p:extLst>
      <p:ext uri="{BB962C8B-B14F-4D97-AF65-F5344CB8AC3E}">
        <p14:creationId xmlns:p14="http://schemas.microsoft.com/office/powerpoint/2010/main" val="950198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edical document&#10;&#10;Description automatically generated">
            <a:extLst>
              <a:ext uri="{FF2B5EF4-FFF2-40B4-BE49-F238E27FC236}">
                <a16:creationId xmlns:a16="http://schemas.microsoft.com/office/drawing/2014/main" id="{3BE87113-70F0-F1B9-C8CC-1BF7244075C8}"/>
              </a:ext>
            </a:extLst>
          </p:cNvPr>
          <p:cNvPicPr>
            <a:picLocks noChangeAspect="1"/>
          </p:cNvPicPr>
          <p:nvPr/>
        </p:nvPicPr>
        <p:blipFill>
          <a:blip r:embed="rId3"/>
          <a:stretch>
            <a:fillRect/>
          </a:stretch>
        </p:blipFill>
        <p:spPr>
          <a:xfrm>
            <a:off x="1447800" y="284214"/>
            <a:ext cx="5638800" cy="4196846"/>
          </a:xfrm>
          <a:prstGeom prst="rect">
            <a:avLst/>
          </a:prstGeom>
        </p:spPr>
      </p:pic>
      <p:sp>
        <p:nvSpPr>
          <p:cNvPr id="5" name="TextBox 4">
            <a:extLst>
              <a:ext uri="{FF2B5EF4-FFF2-40B4-BE49-F238E27FC236}">
                <a16:creationId xmlns:a16="http://schemas.microsoft.com/office/drawing/2014/main" id="{53EF953C-52A2-5F54-9FEC-0C1416783D3C}"/>
              </a:ext>
            </a:extLst>
          </p:cNvPr>
          <p:cNvSpPr txBox="1"/>
          <p:nvPr/>
        </p:nvSpPr>
        <p:spPr>
          <a:xfrm>
            <a:off x="0" y="4597676"/>
            <a:ext cx="5928690" cy="261610"/>
          </a:xfrm>
          <a:prstGeom prst="rect">
            <a:avLst/>
          </a:prstGeom>
          <a:noFill/>
        </p:spPr>
        <p:txBody>
          <a:bodyPr wrap="square">
            <a:spAutoFit/>
          </a:bodyPr>
          <a:lstStyle/>
          <a:p>
            <a:r>
              <a:rPr lang="en-US" sz="1100" dirty="0">
                <a:hlinkClick r:id="rId4"/>
              </a:rPr>
              <a:t>https://</a:t>
            </a:r>
            <a:r>
              <a:rPr lang="en-US" sz="1100" dirty="0" err="1">
                <a:hlinkClick r:id="rId4"/>
              </a:rPr>
              <a:t>www.frontiersin.org</a:t>
            </a:r>
            <a:r>
              <a:rPr lang="en-US" sz="1100" dirty="0">
                <a:hlinkClick r:id="rId4"/>
              </a:rPr>
              <a:t>/journals/digital-health/articles/10.3389/fdgth.2021.810260/full</a:t>
            </a:r>
            <a:endParaRPr lang="en-US" sz="1100" dirty="0"/>
          </a:p>
        </p:txBody>
      </p:sp>
    </p:spTree>
    <p:extLst>
      <p:ext uri="{BB962C8B-B14F-4D97-AF65-F5344CB8AC3E}">
        <p14:creationId xmlns:p14="http://schemas.microsoft.com/office/powerpoint/2010/main" val="3316785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8B2C-E639-81C6-CA04-02655C76E6C8}"/>
              </a:ext>
            </a:extLst>
          </p:cNvPr>
          <p:cNvSpPr>
            <a:spLocks noGrp="1"/>
          </p:cNvSpPr>
          <p:nvPr>
            <p:ph type="title"/>
          </p:nvPr>
        </p:nvSpPr>
        <p:spPr/>
        <p:txBody>
          <a:bodyPr/>
          <a:lstStyle/>
          <a:p>
            <a:r>
              <a:rPr lang="en-US" dirty="0"/>
              <a:t>Bag of words model </a:t>
            </a:r>
            <a:br>
              <a:rPr lang="en-US" dirty="0"/>
            </a:br>
            <a:endParaRPr lang="en-US" dirty="0"/>
          </a:p>
        </p:txBody>
      </p:sp>
      <p:sp>
        <p:nvSpPr>
          <p:cNvPr id="3" name="Slide Number Placeholder 2">
            <a:extLst>
              <a:ext uri="{FF2B5EF4-FFF2-40B4-BE49-F238E27FC236}">
                <a16:creationId xmlns:a16="http://schemas.microsoft.com/office/drawing/2014/main" id="{53F94136-5CB4-5571-3DFE-38A8D2195279}"/>
              </a:ext>
            </a:extLst>
          </p:cNvPr>
          <p:cNvSpPr>
            <a:spLocks noGrp="1"/>
          </p:cNvSpPr>
          <p:nvPr>
            <p:ph type="sldNum" sz="quarter" idx="10"/>
          </p:nvPr>
        </p:nvSpPr>
        <p:spPr/>
        <p:txBody>
          <a:bodyPr/>
          <a:lstStyle/>
          <a:p>
            <a:fld id="{86CB4B4D-7CA3-9044-876B-883B54F8677D}" type="slidenum">
              <a:rPr lang="en-US" smtClean="0"/>
              <a:pPr/>
              <a:t>28</a:t>
            </a:fld>
            <a:endParaRPr lang="en-US" dirty="0"/>
          </a:p>
        </p:txBody>
      </p:sp>
      <p:pic>
        <p:nvPicPr>
          <p:cNvPr id="5" name="Picture 4" descr="A screenshot of a graph&#10;&#10;Description automatically generated">
            <a:extLst>
              <a:ext uri="{FF2B5EF4-FFF2-40B4-BE49-F238E27FC236}">
                <a16:creationId xmlns:a16="http://schemas.microsoft.com/office/drawing/2014/main" id="{D240187B-B236-DFA9-6A59-412E08D97468}"/>
              </a:ext>
            </a:extLst>
          </p:cNvPr>
          <p:cNvPicPr>
            <a:picLocks noChangeAspect="1"/>
          </p:cNvPicPr>
          <p:nvPr/>
        </p:nvPicPr>
        <p:blipFill>
          <a:blip r:embed="rId3"/>
          <a:stretch>
            <a:fillRect/>
          </a:stretch>
        </p:blipFill>
        <p:spPr>
          <a:xfrm>
            <a:off x="23191" y="1277952"/>
            <a:ext cx="8968409" cy="2273563"/>
          </a:xfrm>
          <a:prstGeom prst="rect">
            <a:avLst/>
          </a:prstGeom>
        </p:spPr>
      </p:pic>
      <p:sp>
        <p:nvSpPr>
          <p:cNvPr id="7" name="TextBox 6">
            <a:extLst>
              <a:ext uri="{FF2B5EF4-FFF2-40B4-BE49-F238E27FC236}">
                <a16:creationId xmlns:a16="http://schemas.microsoft.com/office/drawing/2014/main" id="{0B48E675-63D0-45E8-2CE6-74DF229BBDA5}"/>
              </a:ext>
            </a:extLst>
          </p:cNvPr>
          <p:cNvSpPr txBox="1"/>
          <p:nvPr/>
        </p:nvSpPr>
        <p:spPr>
          <a:xfrm>
            <a:off x="0" y="4519940"/>
            <a:ext cx="5928690" cy="261610"/>
          </a:xfrm>
          <a:prstGeom prst="rect">
            <a:avLst/>
          </a:prstGeom>
          <a:noFill/>
        </p:spPr>
        <p:txBody>
          <a:bodyPr wrap="square">
            <a:spAutoFit/>
          </a:bodyPr>
          <a:lstStyle/>
          <a:p>
            <a:r>
              <a:rPr lang="en-US" sz="1050" dirty="0">
                <a:hlinkClick r:id="rId4"/>
              </a:rPr>
              <a:t>https://</a:t>
            </a:r>
            <a:r>
              <a:rPr lang="en-US" sz="1050" dirty="0" err="1">
                <a:hlinkClick r:id="rId4"/>
              </a:rPr>
              <a:t>www.frontiersin.org</a:t>
            </a:r>
            <a:r>
              <a:rPr lang="en-US" sz="1050" dirty="0">
                <a:hlinkClick r:id="rId4"/>
              </a:rPr>
              <a:t>/journals/digital-health/articles/10.3389/fdgth.2021.810260/full</a:t>
            </a:r>
            <a:endParaRPr lang="en-US" sz="1050" dirty="0"/>
          </a:p>
        </p:txBody>
      </p:sp>
    </p:spTree>
    <p:extLst>
      <p:ext uri="{BB962C8B-B14F-4D97-AF65-F5344CB8AC3E}">
        <p14:creationId xmlns:p14="http://schemas.microsoft.com/office/powerpoint/2010/main" val="778897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1927AB-EEBB-2DD6-F311-5D0C6CD7A235}"/>
              </a:ext>
            </a:extLst>
          </p:cNvPr>
          <p:cNvPicPr>
            <a:picLocks noChangeAspect="1"/>
          </p:cNvPicPr>
          <p:nvPr/>
        </p:nvPicPr>
        <p:blipFill>
          <a:blip r:embed="rId3"/>
          <a:stretch>
            <a:fillRect/>
          </a:stretch>
        </p:blipFill>
        <p:spPr>
          <a:xfrm>
            <a:off x="2438400" y="209550"/>
            <a:ext cx="3949714" cy="4400550"/>
          </a:xfrm>
          <a:prstGeom prst="rect">
            <a:avLst/>
          </a:prstGeom>
        </p:spPr>
      </p:pic>
    </p:spTree>
    <p:extLst>
      <p:ext uri="{BB962C8B-B14F-4D97-AF65-F5344CB8AC3E}">
        <p14:creationId xmlns:p14="http://schemas.microsoft.com/office/powerpoint/2010/main" val="3959830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C3256-DE35-9792-F586-02198C4E8909}"/>
              </a:ext>
            </a:extLst>
          </p:cNvPr>
          <p:cNvSpPr>
            <a:spLocks noGrp="1"/>
          </p:cNvSpPr>
          <p:nvPr>
            <p:ph type="title"/>
          </p:nvPr>
        </p:nvSpPr>
        <p:spPr/>
        <p:txBody>
          <a:bodyPr/>
          <a:lstStyle/>
          <a:p>
            <a:r>
              <a:rPr lang="en-US" dirty="0"/>
              <a:t>Outline  </a:t>
            </a:r>
          </a:p>
        </p:txBody>
      </p:sp>
      <p:sp>
        <p:nvSpPr>
          <p:cNvPr id="4" name="Content Placeholder 3">
            <a:extLst>
              <a:ext uri="{FF2B5EF4-FFF2-40B4-BE49-F238E27FC236}">
                <a16:creationId xmlns:a16="http://schemas.microsoft.com/office/drawing/2014/main" id="{25DB3691-C6A3-254A-64E4-8DFBA89CF496}"/>
              </a:ext>
            </a:extLst>
          </p:cNvPr>
          <p:cNvSpPr>
            <a:spLocks noGrp="1"/>
          </p:cNvSpPr>
          <p:nvPr>
            <p:ph sz="quarter" idx="10"/>
          </p:nvPr>
        </p:nvSpPr>
        <p:spPr/>
        <p:txBody>
          <a:bodyPr/>
          <a:lstStyle/>
          <a:p>
            <a:r>
              <a:rPr lang="en-US" sz="2000" b="1" dirty="0"/>
              <a:t>Clinical Notes</a:t>
            </a:r>
          </a:p>
          <a:p>
            <a:r>
              <a:rPr lang="en-US" sz="2000" dirty="0">
                <a:solidFill>
                  <a:schemeClr val="bg1">
                    <a:lumMod val="75000"/>
                  </a:schemeClr>
                </a:solidFill>
              </a:rPr>
              <a:t>Modeling text</a:t>
            </a:r>
          </a:p>
          <a:p>
            <a:r>
              <a:rPr lang="en-US" sz="2000" dirty="0">
                <a:solidFill>
                  <a:schemeClr val="bg1">
                    <a:lumMod val="75000"/>
                  </a:schemeClr>
                </a:solidFill>
              </a:rPr>
              <a:t>Clinical NLP</a:t>
            </a:r>
          </a:p>
          <a:p>
            <a:r>
              <a:rPr lang="en-US" sz="2000" dirty="0">
                <a:solidFill>
                  <a:schemeClr val="bg1">
                    <a:lumMod val="75000"/>
                  </a:schemeClr>
                </a:solidFill>
              </a:rPr>
              <a:t>Secondary use</a:t>
            </a:r>
          </a:p>
          <a:p>
            <a:r>
              <a:rPr lang="en-US" sz="2000" dirty="0" err="1">
                <a:solidFill>
                  <a:schemeClr val="bg1">
                    <a:lumMod val="75000"/>
                  </a:schemeClr>
                </a:solidFill>
              </a:rPr>
              <a:t>ClinicalBERT</a:t>
            </a:r>
            <a:endParaRPr lang="en-US" sz="2000" dirty="0">
              <a:solidFill>
                <a:schemeClr val="bg1">
                  <a:lumMod val="75000"/>
                </a:schemeClr>
              </a:solidFill>
            </a:endParaRPr>
          </a:p>
          <a:p>
            <a:r>
              <a:rPr lang="en-US" sz="2000" dirty="0">
                <a:solidFill>
                  <a:schemeClr val="bg1">
                    <a:lumMod val="75000"/>
                  </a:schemeClr>
                </a:solidFill>
              </a:rPr>
              <a:t> </a:t>
            </a:r>
          </a:p>
          <a:p>
            <a:r>
              <a:rPr lang="en-US" sz="2000" b="1" dirty="0"/>
              <a:t> </a:t>
            </a:r>
          </a:p>
          <a:p>
            <a:endParaRPr lang="en-US" sz="2000" b="1" dirty="0"/>
          </a:p>
          <a:p>
            <a:endParaRPr lang="en-US" sz="2000" b="1" dirty="0"/>
          </a:p>
          <a:p>
            <a:endParaRPr lang="en-US" sz="2000" b="1" dirty="0"/>
          </a:p>
          <a:p>
            <a:endParaRPr lang="en-US" dirty="0"/>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44CF4034-C97D-A12E-8654-1C30ACE67C5A}"/>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3</a:t>
            </a:fld>
            <a:endParaRPr lang="en-US" dirty="0"/>
          </a:p>
        </p:txBody>
      </p:sp>
    </p:spTree>
    <p:extLst>
      <p:ext uri="{BB962C8B-B14F-4D97-AF65-F5344CB8AC3E}">
        <p14:creationId xmlns:p14="http://schemas.microsoft.com/office/powerpoint/2010/main" val="34756319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newspaper&#10;&#10;Description automatically generated">
            <a:extLst>
              <a:ext uri="{FF2B5EF4-FFF2-40B4-BE49-F238E27FC236}">
                <a16:creationId xmlns:a16="http://schemas.microsoft.com/office/drawing/2014/main" id="{E79161FE-A906-F015-82A7-6A3303642E75}"/>
              </a:ext>
            </a:extLst>
          </p:cNvPr>
          <p:cNvPicPr>
            <a:picLocks noChangeAspect="1"/>
          </p:cNvPicPr>
          <p:nvPr/>
        </p:nvPicPr>
        <p:blipFill>
          <a:blip r:embed="rId3"/>
          <a:stretch>
            <a:fillRect/>
          </a:stretch>
        </p:blipFill>
        <p:spPr>
          <a:xfrm>
            <a:off x="762000" y="209550"/>
            <a:ext cx="6882992" cy="4439326"/>
          </a:xfrm>
          <a:prstGeom prst="rect">
            <a:avLst/>
          </a:prstGeom>
        </p:spPr>
      </p:pic>
      <p:sp>
        <p:nvSpPr>
          <p:cNvPr id="5" name="TextBox 4">
            <a:extLst>
              <a:ext uri="{FF2B5EF4-FFF2-40B4-BE49-F238E27FC236}">
                <a16:creationId xmlns:a16="http://schemas.microsoft.com/office/drawing/2014/main" id="{A672EB75-FC9D-B37C-7212-7A60196925DB}"/>
              </a:ext>
            </a:extLst>
          </p:cNvPr>
          <p:cNvSpPr txBox="1"/>
          <p:nvPr/>
        </p:nvSpPr>
        <p:spPr>
          <a:xfrm>
            <a:off x="0" y="4580751"/>
            <a:ext cx="5928850" cy="276999"/>
          </a:xfrm>
          <a:prstGeom prst="rect">
            <a:avLst/>
          </a:prstGeom>
          <a:noFill/>
        </p:spPr>
        <p:txBody>
          <a:bodyPr wrap="square">
            <a:spAutoFit/>
          </a:bodyPr>
          <a:lstStyle/>
          <a:p>
            <a:r>
              <a:rPr lang="en-US" sz="1200" dirty="0">
                <a:hlinkClick r:id="rId4"/>
              </a:rPr>
              <a:t>https://</a:t>
            </a:r>
            <a:r>
              <a:rPr lang="en-US" sz="1200" dirty="0" err="1">
                <a:hlinkClick r:id="rId4"/>
              </a:rPr>
              <a:t>www.ncbi.nlm.nih.gov</a:t>
            </a:r>
            <a:r>
              <a:rPr lang="en-US" sz="1200" dirty="0">
                <a:hlinkClick r:id="rId4"/>
              </a:rPr>
              <a:t>/</a:t>
            </a:r>
            <a:r>
              <a:rPr lang="en-US" sz="1200" dirty="0" err="1">
                <a:hlinkClick r:id="rId4"/>
              </a:rPr>
              <a:t>pmc</a:t>
            </a:r>
            <a:r>
              <a:rPr lang="en-US" sz="1200" dirty="0">
                <a:hlinkClick r:id="rId4"/>
              </a:rPr>
              <a:t>/articles/PMC5315537/pdf/tp2015182a.pdf</a:t>
            </a:r>
            <a:endParaRPr lang="en-US" sz="1200" dirty="0"/>
          </a:p>
        </p:txBody>
      </p:sp>
    </p:spTree>
    <p:extLst>
      <p:ext uri="{BB962C8B-B14F-4D97-AF65-F5344CB8AC3E}">
        <p14:creationId xmlns:p14="http://schemas.microsoft.com/office/powerpoint/2010/main" val="3540958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95725-85B4-A844-8FE7-23AE658241B0}"/>
              </a:ext>
            </a:extLst>
          </p:cNvPr>
          <p:cNvSpPr>
            <a:spLocks noGrp="1"/>
          </p:cNvSpPr>
          <p:nvPr>
            <p:ph type="title"/>
          </p:nvPr>
        </p:nvSpPr>
        <p:spPr/>
        <p:txBody>
          <a:bodyPr/>
          <a:lstStyle/>
          <a:p>
            <a:r>
              <a:rPr lang="en-US" dirty="0"/>
              <a:t>Latent Dirichlet Allocation (LDA) </a:t>
            </a:r>
          </a:p>
        </p:txBody>
      </p:sp>
      <p:sp>
        <p:nvSpPr>
          <p:cNvPr id="4" name="Content Placeholder 3">
            <a:extLst>
              <a:ext uri="{FF2B5EF4-FFF2-40B4-BE49-F238E27FC236}">
                <a16:creationId xmlns:a16="http://schemas.microsoft.com/office/drawing/2014/main" id="{0FC1F4EF-7624-20AF-E343-4C1286D7DA48}"/>
              </a:ext>
            </a:extLst>
          </p:cNvPr>
          <p:cNvSpPr>
            <a:spLocks noGrp="1"/>
          </p:cNvSpPr>
          <p:nvPr>
            <p:ph sz="quarter" idx="10"/>
          </p:nvPr>
        </p:nvSpPr>
        <p:spPr>
          <a:xfrm>
            <a:off x="1295400" y="971550"/>
            <a:ext cx="6858000" cy="2362200"/>
          </a:xfrm>
        </p:spPr>
        <p:txBody>
          <a:bodyPr/>
          <a:lstStyle/>
          <a:p>
            <a:endParaRPr lang="en-US" dirty="0"/>
          </a:p>
          <a:p>
            <a:endParaRPr lang="en-US" dirty="0"/>
          </a:p>
        </p:txBody>
      </p:sp>
      <p:sp>
        <p:nvSpPr>
          <p:cNvPr id="3" name="Slide Number Placeholder 2">
            <a:extLst>
              <a:ext uri="{FF2B5EF4-FFF2-40B4-BE49-F238E27FC236}">
                <a16:creationId xmlns:a16="http://schemas.microsoft.com/office/drawing/2014/main" id="{37F3831C-D07F-9A1C-E6E3-ED689493EB3D}"/>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31</a:t>
            </a:fld>
            <a:endParaRPr lang="en-US" dirty="0"/>
          </a:p>
        </p:txBody>
      </p:sp>
      <p:pic>
        <p:nvPicPr>
          <p:cNvPr id="7" name="Picture 6" descr="A white paper with black text&#10;&#10;Description automatically generated">
            <a:extLst>
              <a:ext uri="{FF2B5EF4-FFF2-40B4-BE49-F238E27FC236}">
                <a16:creationId xmlns:a16="http://schemas.microsoft.com/office/drawing/2014/main" id="{A3443C5E-8A10-CB07-4B6D-676C9B7539BD}"/>
              </a:ext>
            </a:extLst>
          </p:cNvPr>
          <p:cNvPicPr>
            <a:picLocks noChangeAspect="1"/>
          </p:cNvPicPr>
          <p:nvPr/>
        </p:nvPicPr>
        <p:blipFill>
          <a:blip r:embed="rId3"/>
          <a:stretch>
            <a:fillRect/>
          </a:stretch>
        </p:blipFill>
        <p:spPr>
          <a:xfrm>
            <a:off x="228600" y="1123950"/>
            <a:ext cx="7493000" cy="3581400"/>
          </a:xfrm>
          <a:prstGeom prst="rect">
            <a:avLst/>
          </a:prstGeom>
        </p:spPr>
      </p:pic>
    </p:spTree>
    <p:extLst>
      <p:ext uri="{BB962C8B-B14F-4D97-AF65-F5344CB8AC3E}">
        <p14:creationId xmlns:p14="http://schemas.microsoft.com/office/powerpoint/2010/main" val="3624262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D0008-CCE2-8540-FCFE-17BEBF595B3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019B0F-23E8-E1EA-FE8E-E4F64508852C}"/>
              </a:ext>
            </a:extLst>
          </p:cNvPr>
          <p:cNvSpPr>
            <a:spLocks noGrp="1"/>
          </p:cNvSpPr>
          <p:nvPr>
            <p:ph type="sldNum" sz="quarter" idx="10"/>
          </p:nvPr>
        </p:nvSpPr>
        <p:spPr/>
        <p:txBody>
          <a:bodyPr/>
          <a:lstStyle/>
          <a:p>
            <a:fld id="{86CB4B4D-7CA3-9044-876B-883B54F8677D}" type="slidenum">
              <a:rPr lang="en-US" smtClean="0"/>
              <a:pPr/>
              <a:t>32</a:t>
            </a:fld>
            <a:endParaRPr lang="en-US" dirty="0"/>
          </a:p>
        </p:txBody>
      </p:sp>
      <p:pic>
        <p:nvPicPr>
          <p:cNvPr id="9" name="Picture 8" descr="A screenshot of a medical report&#10;&#10;Description automatically generated">
            <a:extLst>
              <a:ext uri="{FF2B5EF4-FFF2-40B4-BE49-F238E27FC236}">
                <a16:creationId xmlns:a16="http://schemas.microsoft.com/office/drawing/2014/main" id="{9163A09A-6E52-6F17-4398-F3459677AC99}"/>
              </a:ext>
            </a:extLst>
          </p:cNvPr>
          <p:cNvPicPr>
            <a:picLocks noChangeAspect="1"/>
          </p:cNvPicPr>
          <p:nvPr/>
        </p:nvPicPr>
        <p:blipFill>
          <a:blip r:embed="rId3"/>
          <a:stretch>
            <a:fillRect/>
          </a:stretch>
        </p:blipFill>
        <p:spPr>
          <a:xfrm>
            <a:off x="226166" y="361950"/>
            <a:ext cx="8691667" cy="4045298"/>
          </a:xfrm>
          <a:prstGeom prst="rect">
            <a:avLst/>
          </a:prstGeom>
        </p:spPr>
      </p:pic>
    </p:spTree>
    <p:extLst>
      <p:ext uri="{BB962C8B-B14F-4D97-AF65-F5344CB8AC3E}">
        <p14:creationId xmlns:p14="http://schemas.microsoft.com/office/powerpoint/2010/main" val="619556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9F3F2-4EC1-2ED9-2407-CA340392E8B9}"/>
              </a:ext>
            </a:extLst>
          </p:cNvPr>
          <p:cNvSpPr>
            <a:spLocks noGrp="1"/>
          </p:cNvSpPr>
          <p:nvPr>
            <p:ph type="title"/>
          </p:nvPr>
        </p:nvSpPr>
        <p:spPr/>
        <p:txBody>
          <a:bodyPr/>
          <a:lstStyle/>
          <a:p>
            <a:r>
              <a:rPr lang="en-US" dirty="0"/>
              <a:t>LDA: Inference</a:t>
            </a:r>
          </a:p>
        </p:txBody>
      </p:sp>
      <p:sp>
        <p:nvSpPr>
          <p:cNvPr id="4" name="Rectangle 3">
            <a:extLst>
              <a:ext uri="{FF2B5EF4-FFF2-40B4-BE49-F238E27FC236}">
                <a16:creationId xmlns:a16="http://schemas.microsoft.com/office/drawing/2014/main" id="{FA1589FA-7B02-7E13-3BEF-A8C45EA6C635}"/>
              </a:ext>
            </a:extLst>
          </p:cNvPr>
          <p:cNvSpPr/>
          <p:nvPr/>
        </p:nvSpPr>
        <p:spPr bwMode="auto">
          <a:xfrm>
            <a:off x="457200" y="3295650"/>
            <a:ext cx="1752600" cy="838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45 Helvetica Light" pitchFamily="-110" charset="0"/>
                <a:ea typeface="Geneva" pitchFamily="-110" charset="-128"/>
                <a:cs typeface="Geneva" pitchFamily="-110" charset="-128"/>
              </a:rPr>
              <a:t>document</a:t>
            </a:r>
          </a:p>
        </p:txBody>
      </p:sp>
      <p:sp>
        <p:nvSpPr>
          <p:cNvPr id="5" name="Rectangle 4">
            <a:extLst>
              <a:ext uri="{FF2B5EF4-FFF2-40B4-BE49-F238E27FC236}">
                <a16:creationId xmlns:a16="http://schemas.microsoft.com/office/drawing/2014/main" id="{ACFE31CF-EA07-4F57-ED2F-DD6FF81B7D71}"/>
              </a:ext>
            </a:extLst>
          </p:cNvPr>
          <p:cNvSpPr/>
          <p:nvPr/>
        </p:nvSpPr>
        <p:spPr bwMode="auto">
          <a:xfrm>
            <a:off x="457200" y="2266950"/>
            <a:ext cx="1752600" cy="838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45 Helvetica Light" pitchFamily="-110" charset="0"/>
                <a:ea typeface="Geneva" pitchFamily="-110" charset="-128"/>
                <a:cs typeface="Geneva" pitchFamily="-110" charset="-128"/>
              </a:rPr>
              <a:t>LDA model</a:t>
            </a:r>
          </a:p>
        </p:txBody>
      </p:sp>
      <p:sp>
        <p:nvSpPr>
          <p:cNvPr id="6" name="Right Arrow 5">
            <a:extLst>
              <a:ext uri="{FF2B5EF4-FFF2-40B4-BE49-F238E27FC236}">
                <a16:creationId xmlns:a16="http://schemas.microsoft.com/office/drawing/2014/main" id="{37DF954B-132E-D776-C3E8-50F7A32D02D6}"/>
              </a:ext>
            </a:extLst>
          </p:cNvPr>
          <p:cNvSpPr/>
          <p:nvPr/>
        </p:nvSpPr>
        <p:spPr bwMode="auto">
          <a:xfrm>
            <a:off x="2481469" y="2612336"/>
            <a:ext cx="1752600" cy="8382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45 Helvetica Light" pitchFamily="-110" charset="0"/>
                <a:ea typeface="Geneva" pitchFamily="-110" charset="-128"/>
                <a:cs typeface="Geneva" pitchFamily="-110" charset="-128"/>
              </a:rPr>
              <a:t>Gibbs sampling </a:t>
            </a:r>
          </a:p>
        </p:txBody>
      </p:sp>
      <p:pic>
        <p:nvPicPr>
          <p:cNvPr id="8" name="Picture 7">
            <a:extLst>
              <a:ext uri="{FF2B5EF4-FFF2-40B4-BE49-F238E27FC236}">
                <a16:creationId xmlns:a16="http://schemas.microsoft.com/office/drawing/2014/main" id="{872039D0-9CD4-71EE-3DA5-8946977D31A8}"/>
              </a:ext>
            </a:extLst>
          </p:cNvPr>
          <p:cNvPicPr>
            <a:picLocks noChangeAspect="1"/>
          </p:cNvPicPr>
          <p:nvPr/>
        </p:nvPicPr>
        <p:blipFill>
          <a:blip r:embed="rId3"/>
          <a:stretch>
            <a:fillRect/>
          </a:stretch>
        </p:blipFill>
        <p:spPr>
          <a:xfrm>
            <a:off x="4572000" y="1683684"/>
            <a:ext cx="2394722" cy="2842932"/>
          </a:xfrm>
          <a:prstGeom prst="rect">
            <a:avLst/>
          </a:prstGeom>
        </p:spPr>
      </p:pic>
      <p:sp>
        <p:nvSpPr>
          <p:cNvPr id="9" name="TextBox 8">
            <a:extLst>
              <a:ext uri="{FF2B5EF4-FFF2-40B4-BE49-F238E27FC236}">
                <a16:creationId xmlns:a16="http://schemas.microsoft.com/office/drawing/2014/main" id="{7E5ABBF5-DF89-9B4A-F2AA-3E6FF14B50F4}"/>
              </a:ext>
            </a:extLst>
          </p:cNvPr>
          <p:cNvSpPr txBox="1"/>
          <p:nvPr/>
        </p:nvSpPr>
        <p:spPr>
          <a:xfrm>
            <a:off x="4724400" y="1276350"/>
            <a:ext cx="1044961" cy="276999"/>
          </a:xfrm>
          <a:prstGeom prst="rect">
            <a:avLst/>
          </a:prstGeom>
          <a:noFill/>
        </p:spPr>
        <p:txBody>
          <a:bodyPr wrap="square" rtlCol="0">
            <a:spAutoFit/>
          </a:bodyPr>
          <a:lstStyle/>
          <a:p>
            <a:r>
              <a:rPr lang="en-US" sz="1200" dirty="0"/>
              <a:t>Topic labels</a:t>
            </a:r>
          </a:p>
        </p:txBody>
      </p:sp>
      <p:sp>
        <p:nvSpPr>
          <p:cNvPr id="10" name="TextBox 9">
            <a:extLst>
              <a:ext uri="{FF2B5EF4-FFF2-40B4-BE49-F238E27FC236}">
                <a16:creationId xmlns:a16="http://schemas.microsoft.com/office/drawing/2014/main" id="{A3C6AA3C-BDA8-6A53-F800-B12769F7B456}"/>
              </a:ext>
            </a:extLst>
          </p:cNvPr>
          <p:cNvSpPr txBox="1"/>
          <p:nvPr/>
        </p:nvSpPr>
        <p:spPr>
          <a:xfrm>
            <a:off x="5921761" y="1269903"/>
            <a:ext cx="1044961" cy="276999"/>
          </a:xfrm>
          <a:prstGeom prst="rect">
            <a:avLst/>
          </a:prstGeom>
          <a:noFill/>
        </p:spPr>
        <p:txBody>
          <a:bodyPr wrap="square" rtlCol="0">
            <a:spAutoFit/>
          </a:bodyPr>
          <a:lstStyle/>
          <a:p>
            <a:r>
              <a:rPr lang="en-US" sz="1200" dirty="0"/>
              <a:t>Topic weights</a:t>
            </a:r>
          </a:p>
        </p:txBody>
      </p:sp>
    </p:spTree>
    <p:extLst>
      <p:ext uri="{BB962C8B-B14F-4D97-AF65-F5344CB8AC3E}">
        <p14:creationId xmlns:p14="http://schemas.microsoft.com/office/powerpoint/2010/main" val="969911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53802-C17C-3249-BEC1-090C42153BB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94CC20-9635-D444-86EB-9EFD30B672EE}"/>
              </a:ext>
            </a:extLst>
          </p:cNvPr>
          <p:cNvSpPr>
            <a:spLocks noGrp="1"/>
          </p:cNvSpPr>
          <p:nvPr>
            <p:ph type="sldNum" sz="quarter" idx="10"/>
          </p:nvPr>
        </p:nvSpPr>
        <p:spPr/>
        <p:txBody>
          <a:bodyPr/>
          <a:lstStyle/>
          <a:p>
            <a:fld id="{86CB4B4D-7CA3-9044-876B-883B54F8677D}" type="slidenum">
              <a:rPr lang="en-US" smtClean="0"/>
              <a:pPr/>
              <a:t>34</a:t>
            </a:fld>
            <a:endParaRPr lang="en-US" dirty="0"/>
          </a:p>
        </p:txBody>
      </p:sp>
      <p:pic>
        <p:nvPicPr>
          <p:cNvPr id="9" name="Picture 8" descr="A screenshot of a medical report&#10;&#10;Description automatically generated">
            <a:extLst>
              <a:ext uri="{FF2B5EF4-FFF2-40B4-BE49-F238E27FC236}">
                <a16:creationId xmlns:a16="http://schemas.microsoft.com/office/drawing/2014/main" id="{FCC3EC88-E20E-9A26-CF14-EF43BC72EA6C}"/>
              </a:ext>
            </a:extLst>
          </p:cNvPr>
          <p:cNvPicPr>
            <a:picLocks noChangeAspect="1"/>
          </p:cNvPicPr>
          <p:nvPr/>
        </p:nvPicPr>
        <p:blipFill>
          <a:blip r:embed="rId3"/>
          <a:stretch>
            <a:fillRect/>
          </a:stretch>
        </p:blipFill>
        <p:spPr>
          <a:xfrm>
            <a:off x="-10886" y="514350"/>
            <a:ext cx="7381890" cy="3435698"/>
          </a:xfrm>
          <a:prstGeom prst="rect">
            <a:avLst/>
          </a:prstGeom>
        </p:spPr>
      </p:pic>
      <p:sp>
        <p:nvSpPr>
          <p:cNvPr id="2" name="TextBox 1">
            <a:extLst>
              <a:ext uri="{FF2B5EF4-FFF2-40B4-BE49-F238E27FC236}">
                <a16:creationId xmlns:a16="http://schemas.microsoft.com/office/drawing/2014/main" id="{E86A4B04-B39A-47E3-8B3A-6FDC4D209029}"/>
              </a:ext>
            </a:extLst>
          </p:cNvPr>
          <p:cNvSpPr txBox="1"/>
          <p:nvPr/>
        </p:nvSpPr>
        <p:spPr>
          <a:xfrm>
            <a:off x="7162800" y="1134801"/>
            <a:ext cx="1219200" cy="2351349"/>
          </a:xfrm>
          <a:prstGeom prst="rect">
            <a:avLst/>
          </a:prstGeom>
          <a:noFill/>
        </p:spPr>
        <p:txBody>
          <a:bodyPr wrap="square" rtlCol="0">
            <a:spAutoFit/>
          </a:bodyPr>
          <a:lstStyle/>
          <a:p>
            <a:pPr>
              <a:lnSpc>
                <a:spcPct val="150000"/>
              </a:lnSpc>
            </a:pPr>
            <a:r>
              <a:rPr lang="en-US" sz="1100" dirty="0">
                <a:solidFill>
                  <a:srgbClr val="FF0000"/>
                </a:solidFill>
              </a:rPr>
              <a:t>0.1</a:t>
            </a:r>
          </a:p>
          <a:p>
            <a:pPr>
              <a:lnSpc>
                <a:spcPct val="150000"/>
              </a:lnSpc>
            </a:pPr>
            <a:r>
              <a:rPr lang="en-US" sz="1100" dirty="0">
                <a:solidFill>
                  <a:srgbClr val="FF0000"/>
                </a:solidFill>
              </a:rPr>
              <a:t>0.2</a:t>
            </a:r>
          </a:p>
          <a:p>
            <a:pPr>
              <a:lnSpc>
                <a:spcPct val="150000"/>
              </a:lnSpc>
            </a:pPr>
            <a:r>
              <a:rPr lang="en-US" sz="1100" dirty="0">
                <a:solidFill>
                  <a:srgbClr val="FF0000"/>
                </a:solidFill>
              </a:rPr>
              <a:t>0.1</a:t>
            </a:r>
          </a:p>
          <a:p>
            <a:pPr>
              <a:lnSpc>
                <a:spcPct val="150000"/>
              </a:lnSpc>
            </a:pPr>
            <a:r>
              <a:rPr lang="en-US" sz="1100" dirty="0">
                <a:solidFill>
                  <a:srgbClr val="FF0000"/>
                </a:solidFill>
              </a:rPr>
              <a:t>0.04</a:t>
            </a:r>
          </a:p>
          <a:p>
            <a:pPr>
              <a:lnSpc>
                <a:spcPct val="150000"/>
              </a:lnSpc>
            </a:pPr>
            <a:r>
              <a:rPr lang="en-US" sz="1100" dirty="0">
                <a:solidFill>
                  <a:srgbClr val="FF0000"/>
                </a:solidFill>
              </a:rPr>
              <a:t>0.3</a:t>
            </a:r>
          </a:p>
          <a:p>
            <a:pPr>
              <a:lnSpc>
                <a:spcPct val="150000"/>
              </a:lnSpc>
            </a:pPr>
            <a:r>
              <a:rPr lang="en-US" sz="1100" dirty="0">
                <a:solidFill>
                  <a:srgbClr val="FF0000"/>
                </a:solidFill>
              </a:rPr>
              <a:t>0.1</a:t>
            </a:r>
          </a:p>
          <a:p>
            <a:pPr>
              <a:lnSpc>
                <a:spcPct val="150000"/>
              </a:lnSpc>
            </a:pPr>
            <a:r>
              <a:rPr lang="en-US" sz="1100" dirty="0">
                <a:solidFill>
                  <a:srgbClr val="FF0000"/>
                </a:solidFill>
              </a:rPr>
              <a:t>0.07</a:t>
            </a:r>
          </a:p>
          <a:p>
            <a:pPr>
              <a:lnSpc>
                <a:spcPct val="150000"/>
              </a:lnSpc>
            </a:pPr>
            <a:r>
              <a:rPr lang="en-US" sz="1100" dirty="0">
                <a:solidFill>
                  <a:srgbClr val="FF0000"/>
                </a:solidFill>
              </a:rPr>
              <a:t>0.03</a:t>
            </a:r>
          </a:p>
          <a:p>
            <a:pPr>
              <a:lnSpc>
                <a:spcPct val="150000"/>
              </a:lnSpc>
            </a:pPr>
            <a:r>
              <a:rPr lang="en-US" sz="1100" dirty="0">
                <a:solidFill>
                  <a:srgbClr val="FF0000"/>
                </a:solidFill>
              </a:rPr>
              <a:t>0.1</a:t>
            </a:r>
          </a:p>
        </p:txBody>
      </p:sp>
    </p:spTree>
    <p:extLst>
      <p:ext uri="{BB962C8B-B14F-4D97-AF65-F5344CB8AC3E}">
        <p14:creationId xmlns:p14="http://schemas.microsoft.com/office/powerpoint/2010/main" val="34783385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C4D07CE-6BEB-BF74-1E5E-0F56510E2C32}"/>
              </a:ext>
            </a:extLst>
          </p:cNvPr>
          <p:cNvSpPr>
            <a:spLocks noGrp="1"/>
          </p:cNvSpPr>
          <p:nvPr>
            <p:ph type="title"/>
          </p:nvPr>
        </p:nvSpPr>
        <p:spPr/>
        <p:txBody>
          <a:bodyPr/>
          <a:lstStyle/>
          <a:p>
            <a:r>
              <a:rPr lang="en-US" dirty="0"/>
              <a:t>Evaluation</a:t>
            </a:r>
          </a:p>
        </p:txBody>
      </p:sp>
      <p:sp>
        <p:nvSpPr>
          <p:cNvPr id="3" name="Slide Number Placeholder 2">
            <a:extLst>
              <a:ext uri="{FF2B5EF4-FFF2-40B4-BE49-F238E27FC236}">
                <a16:creationId xmlns:a16="http://schemas.microsoft.com/office/drawing/2014/main" id="{B1A002E7-F750-5122-8FFE-C5E381B5B188}"/>
              </a:ext>
            </a:extLst>
          </p:cNvPr>
          <p:cNvSpPr>
            <a:spLocks noGrp="1"/>
          </p:cNvSpPr>
          <p:nvPr>
            <p:ph type="sldNum" sz="quarter" idx="10"/>
          </p:nvPr>
        </p:nvSpPr>
        <p:spPr/>
        <p:txBody>
          <a:bodyPr/>
          <a:lstStyle/>
          <a:p>
            <a:fld id="{86CB4B4D-7CA3-9044-876B-883B54F8677D}" type="slidenum">
              <a:rPr lang="en-US" smtClean="0"/>
              <a:pPr/>
              <a:t>35</a:t>
            </a:fld>
            <a:endParaRPr lang="en-US" dirty="0"/>
          </a:p>
        </p:txBody>
      </p:sp>
      <p:sp>
        <p:nvSpPr>
          <p:cNvPr id="5" name="Rectangle 4">
            <a:extLst>
              <a:ext uri="{FF2B5EF4-FFF2-40B4-BE49-F238E27FC236}">
                <a16:creationId xmlns:a16="http://schemas.microsoft.com/office/drawing/2014/main" id="{F3EA2067-EB88-6662-20D5-93457B021250}"/>
              </a:ext>
            </a:extLst>
          </p:cNvPr>
          <p:cNvSpPr/>
          <p:nvPr/>
        </p:nvSpPr>
        <p:spPr bwMode="auto">
          <a:xfrm>
            <a:off x="914400" y="1327355"/>
            <a:ext cx="2590800" cy="609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solidFill>
                  <a:schemeClr val="bg1"/>
                </a:solidFill>
              </a:rPr>
              <a:t>Age, gender, insurance type, </a:t>
            </a:r>
            <a:r>
              <a:rPr lang="en-US" sz="1600" dirty="0" err="1">
                <a:solidFill>
                  <a:schemeClr val="bg1"/>
                </a:solidFill>
              </a:rPr>
              <a:t>Charlson</a:t>
            </a:r>
            <a:r>
              <a:rPr lang="en-US" sz="1600" dirty="0">
                <a:solidFill>
                  <a:schemeClr val="bg1"/>
                </a:solidFill>
              </a:rPr>
              <a:t> comorbidity index</a:t>
            </a:r>
            <a:endParaRPr kumimoji="0" lang="en-US" sz="1600" b="0" i="0" u="none" strike="noStrike" cap="none" normalizeH="0" baseline="0" dirty="0">
              <a:ln>
                <a:noFill/>
              </a:ln>
              <a:solidFill>
                <a:schemeClr val="bg1"/>
              </a:solidFill>
              <a:effectLst/>
              <a:latin typeface="45 Helvetica Light" pitchFamily="-110" charset="0"/>
              <a:ea typeface="Geneva" pitchFamily="-110" charset="-128"/>
              <a:cs typeface="Geneva" pitchFamily="-110" charset="-128"/>
            </a:endParaRPr>
          </a:p>
        </p:txBody>
      </p:sp>
      <p:sp>
        <p:nvSpPr>
          <p:cNvPr id="6" name="Rectangle 5">
            <a:extLst>
              <a:ext uri="{FF2B5EF4-FFF2-40B4-BE49-F238E27FC236}">
                <a16:creationId xmlns:a16="http://schemas.microsoft.com/office/drawing/2014/main" id="{B57C9AF7-D13A-F38F-A6CC-3814DC9C760D}"/>
              </a:ext>
            </a:extLst>
          </p:cNvPr>
          <p:cNvSpPr/>
          <p:nvPr/>
        </p:nvSpPr>
        <p:spPr bwMode="auto">
          <a:xfrm>
            <a:off x="5562600" y="1200150"/>
            <a:ext cx="2667000" cy="762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solidFill>
                  <a:schemeClr val="bg1"/>
                </a:solidFill>
              </a:rPr>
              <a:t>That, plus inferred LDA weights for discharge summary  </a:t>
            </a:r>
            <a:endParaRPr kumimoji="0" lang="en-US" sz="1600" b="0" i="0" u="none" strike="noStrike" cap="none" normalizeH="0" baseline="0" dirty="0">
              <a:ln>
                <a:noFill/>
              </a:ln>
              <a:solidFill>
                <a:schemeClr val="bg1"/>
              </a:solidFill>
              <a:effectLst/>
              <a:latin typeface="45 Helvetica Light" pitchFamily="-110" charset="0"/>
              <a:ea typeface="Geneva" pitchFamily="-110" charset="-128"/>
              <a:cs typeface="Geneva" pitchFamily="-110" charset="-128"/>
            </a:endParaRPr>
          </a:p>
        </p:txBody>
      </p:sp>
      <p:sp>
        <p:nvSpPr>
          <p:cNvPr id="7" name="Down Arrow 6">
            <a:extLst>
              <a:ext uri="{FF2B5EF4-FFF2-40B4-BE49-F238E27FC236}">
                <a16:creationId xmlns:a16="http://schemas.microsoft.com/office/drawing/2014/main" id="{402D731D-EDD1-A2D2-03FA-BF33AAD29B29}"/>
              </a:ext>
            </a:extLst>
          </p:cNvPr>
          <p:cNvSpPr/>
          <p:nvPr/>
        </p:nvSpPr>
        <p:spPr bwMode="auto">
          <a:xfrm>
            <a:off x="2057400" y="2165555"/>
            <a:ext cx="457200" cy="6858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8" name="Down Arrow 7">
            <a:extLst>
              <a:ext uri="{FF2B5EF4-FFF2-40B4-BE49-F238E27FC236}">
                <a16:creationId xmlns:a16="http://schemas.microsoft.com/office/drawing/2014/main" id="{69A3A6E2-9C92-2F7D-9555-4E9B1669FD3A}"/>
              </a:ext>
            </a:extLst>
          </p:cNvPr>
          <p:cNvSpPr/>
          <p:nvPr/>
        </p:nvSpPr>
        <p:spPr bwMode="auto">
          <a:xfrm>
            <a:off x="6705600" y="2165555"/>
            <a:ext cx="457200" cy="6858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9" name="Rectangle 8">
            <a:extLst>
              <a:ext uri="{FF2B5EF4-FFF2-40B4-BE49-F238E27FC236}">
                <a16:creationId xmlns:a16="http://schemas.microsoft.com/office/drawing/2014/main" id="{F64E2700-88D9-21DE-075D-7D72E1F084AA}"/>
              </a:ext>
            </a:extLst>
          </p:cNvPr>
          <p:cNvSpPr/>
          <p:nvPr/>
        </p:nvSpPr>
        <p:spPr bwMode="auto">
          <a:xfrm>
            <a:off x="1524000" y="3105150"/>
            <a:ext cx="1524000" cy="762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45 Helvetica Light" pitchFamily="-110" charset="0"/>
                <a:ea typeface="Geneva" pitchFamily="-110" charset="-128"/>
                <a:cs typeface="Geneva" pitchFamily="-110" charset="-128"/>
              </a:rPr>
              <a:t>Binary SVM classifier</a:t>
            </a:r>
          </a:p>
        </p:txBody>
      </p:sp>
      <p:sp>
        <p:nvSpPr>
          <p:cNvPr id="10" name="Rectangle 9">
            <a:extLst>
              <a:ext uri="{FF2B5EF4-FFF2-40B4-BE49-F238E27FC236}">
                <a16:creationId xmlns:a16="http://schemas.microsoft.com/office/drawing/2014/main" id="{DC0B6F4F-CF34-B1B9-4E4D-4C5A18D7501E}"/>
              </a:ext>
            </a:extLst>
          </p:cNvPr>
          <p:cNvSpPr/>
          <p:nvPr/>
        </p:nvSpPr>
        <p:spPr bwMode="auto">
          <a:xfrm>
            <a:off x="6172200" y="3079955"/>
            <a:ext cx="1524000" cy="762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45 Helvetica Light" pitchFamily="-110" charset="0"/>
                <a:ea typeface="Geneva" pitchFamily="-110" charset="-128"/>
                <a:cs typeface="Geneva" pitchFamily="-110" charset="-128"/>
              </a:rPr>
              <a:t>Binary SVM classifier</a:t>
            </a:r>
          </a:p>
        </p:txBody>
      </p:sp>
    </p:spTree>
    <p:extLst>
      <p:ext uri="{BB962C8B-B14F-4D97-AF65-F5344CB8AC3E}">
        <p14:creationId xmlns:p14="http://schemas.microsoft.com/office/powerpoint/2010/main" val="539243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19E1BF5-B084-FCBF-8856-9B6DCB3C7C35}"/>
              </a:ext>
            </a:extLst>
          </p:cNvPr>
          <p:cNvSpPr>
            <a:spLocks noGrp="1"/>
          </p:cNvSpPr>
          <p:nvPr>
            <p:ph type="sldNum" sz="quarter" idx="10"/>
          </p:nvPr>
        </p:nvSpPr>
        <p:spPr/>
        <p:txBody>
          <a:bodyPr/>
          <a:lstStyle/>
          <a:p>
            <a:fld id="{86CB4B4D-7CA3-9044-876B-883B54F8677D}" type="slidenum">
              <a:rPr lang="en-US" smtClean="0"/>
              <a:pPr/>
              <a:t>36</a:t>
            </a:fld>
            <a:endParaRPr lang="en-US" dirty="0"/>
          </a:p>
        </p:txBody>
      </p:sp>
      <p:pic>
        <p:nvPicPr>
          <p:cNvPr id="5" name="Picture 4" descr="A graph of a patient's survival curve&#10;&#10;Description automatically generated">
            <a:extLst>
              <a:ext uri="{FF2B5EF4-FFF2-40B4-BE49-F238E27FC236}">
                <a16:creationId xmlns:a16="http://schemas.microsoft.com/office/drawing/2014/main" id="{A1C8EF35-0DFE-DE8A-0E0B-1BA276045FB9}"/>
              </a:ext>
            </a:extLst>
          </p:cNvPr>
          <p:cNvPicPr>
            <a:picLocks noChangeAspect="1"/>
          </p:cNvPicPr>
          <p:nvPr/>
        </p:nvPicPr>
        <p:blipFill>
          <a:blip r:embed="rId3"/>
          <a:stretch>
            <a:fillRect/>
          </a:stretch>
        </p:blipFill>
        <p:spPr>
          <a:xfrm>
            <a:off x="76200" y="590550"/>
            <a:ext cx="4191000" cy="3980535"/>
          </a:xfrm>
          <a:prstGeom prst="rect">
            <a:avLst/>
          </a:prstGeom>
        </p:spPr>
      </p:pic>
      <p:pic>
        <p:nvPicPr>
          <p:cNvPr id="7" name="Picture 6" descr="A graph of a patient's survival curve&#10;&#10;Description automatically generated">
            <a:extLst>
              <a:ext uri="{FF2B5EF4-FFF2-40B4-BE49-F238E27FC236}">
                <a16:creationId xmlns:a16="http://schemas.microsoft.com/office/drawing/2014/main" id="{D5D0F3B1-FC16-078C-CBE6-AE0DDAEA0EDF}"/>
              </a:ext>
            </a:extLst>
          </p:cNvPr>
          <p:cNvPicPr>
            <a:picLocks noChangeAspect="1"/>
          </p:cNvPicPr>
          <p:nvPr/>
        </p:nvPicPr>
        <p:blipFill>
          <a:blip r:embed="rId4"/>
          <a:stretch>
            <a:fillRect/>
          </a:stretch>
        </p:blipFill>
        <p:spPr>
          <a:xfrm>
            <a:off x="4876802" y="714815"/>
            <a:ext cx="4038600" cy="3856270"/>
          </a:xfrm>
          <a:prstGeom prst="rect">
            <a:avLst/>
          </a:prstGeom>
        </p:spPr>
      </p:pic>
    </p:spTree>
    <p:extLst>
      <p:ext uri="{BB962C8B-B14F-4D97-AF65-F5344CB8AC3E}">
        <p14:creationId xmlns:p14="http://schemas.microsoft.com/office/powerpoint/2010/main" val="3179721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FFCA9-F02C-F0DE-608D-7070C7EC70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7DDD06-EAEF-1E10-E3C9-94A51991756D}"/>
              </a:ext>
            </a:extLst>
          </p:cNvPr>
          <p:cNvSpPr>
            <a:spLocks noGrp="1"/>
          </p:cNvSpPr>
          <p:nvPr>
            <p:ph type="title"/>
          </p:nvPr>
        </p:nvSpPr>
        <p:spPr/>
        <p:txBody>
          <a:bodyPr/>
          <a:lstStyle/>
          <a:p>
            <a:r>
              <a:rPr lang="en-US" dirty="0"/>
              <a:t>Outline  </a:t>
            </a:r>
          </a:p>
        </p:txBody>
      </p:sp>
      <p:sp>
        <p:nvSpPr>
          <p:cNvPr id="4" name="Content Placeholder 3">
            <a:extLst>
              <a:ext uri="{FF2B5EF4-FFF2-40B4-BE49-F238E27FC236}">
                <a16:creationId xmlns:a16="http://schemas.microsoft.com/office/drawing/2014/main" id="{0A65D9AA-A02F-1F99-E422-99D238B11A1E}"/>
              </a:ext>
            </a:extLst>
          </p:cNvPr>
          <p:cNvSpPr>
            <a:spLocks noGrp="1"/>
          </p:cNvSpPr>
          <p:nvPr>
            <p:ph sz="quarter" idx="10"/>
          </p:nvPr>
        </p:nvSpPr>
        <p:spPr/>
        <p:txBody>
          <a:bodyPr/>
          <a:lstStyle/>
          <a:p>
            <a:r>
              <a:rPr lang="en-US" sz="2000" dirty="0">
                <a:solidFill>
                  <a:schemeClr val="bg1">
                    <a:lumMod val="75000"/>
                  </a:schemeClr>
                </a:solidFill>
              </a:rPr>
              <a:t>Clinical Notes</a:t>
            </a:r>
          </a:p>
          <a:p>
            <a:r>
              <a:rPr lang="en-US" sz="2000" dirty="0">
                <a:solidFill>
                  <a:schemeClr val="bg1">
                    <a:lumMod val="75000"/>
                  </a:schemeClr>
                </a:solidFill>
              </a:rPr>
              <a:t>Modeling text</a:t>
            </a:r>
          </a:p>
          <a:p>
            <a:r>
              <a:rPr lang="en-US" sz="2000" b="1" dirty="0"/>
              <a:t>Clinical NLP</a:t>
            </a:r>
          </a:p>
          <a:p>
            <a:r>
              <a:rPr lang="en-US" sz="2000" dirty="0">
                <a:solidFill>
                  <a:schemeClr val="bg1">
                    <a:lumMod val="75000"/>
                  </a:schemeClr>
                </a:solidFill>
              </a:rPr>
              <a:t>Secondary use</a:t>
            </a:r>
          </a:p>
          <a:p>
            <a:r>
              <a:rPr lang="en-US" sz="2000" dirty="0" err="1">
                <a:solidFill>
                  <a:schemeClr val="bg1">
                    <a:lumMod val="75000"/>
                  </a:schemeClr>
                </a:solidFill>
              </a:rPr>
              <a:t>ClinicalBERT</a:t>
            </a:r>
            <a:endParaRPr lang="en-US" sz="2000" dirty="0">
              <a:solidFill>
                <a:schemeClr val="bg1">
                  <a:lumMod val="75000"/>
                </a:schemeClr>
              </a:solidFill>
            </a:endParaRPr>
          </a:p>
          <a:p>
            <a:r>
              <a:rPr lang="en-US" sz="2000" dirty="0">
                <a:solidFill>
                  <a:schemeClr val="bg1">
                    <a:lumMod val="75000"/>
                  </a:schemeClr>
                </a:solidFill>
              </a:rPr>
              <a:t> </a:t>
            </a:r>
          </a:p>
          <a:p>
            <a:r>
              <a:rPr lang="en-US" sz="2000" b="1" dirty="0"/>
              <a:t> </a:t>
            </a:r>
          </a:p>
          <a:p>
            <a:endParaRPr lang="en-US" sz="2000" b="1" dirty="0"/>
          </a:p>
          <a:p>
            <a:endParaRPr lang="en-US" sz="2000" b="1" dirty="0"/>
          </a:p>
          <a:p>
            <a:endParaRPr lang="en-US" sz="2000" b="1" dirty="0"/>
          </a:p>
          <a:p>
            <a:endParaRPr lang="en-US" dirty="0"/>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B9BEB16A-5412-9A4D-BBE5-99C513F87753}"/>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37</a:t>
            </a:fld>
            <a:endParaRPr lang="en-US" dirty="0"/>
          </a:p>
        </p:txBody>
      </p:sp>
    </p:spTree>
    <p:extLst>
      <p:ext uri="{BB962C8B-B14F-4D97-AF65-F5344CB8AC3E}">
        <p14:creationId xmlns:p14="http://schemas.microsoft.com/office/powerpoint/2010/main" val="1066706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2E3A-5318-1DC9-BAE2-4CB628F14766}"/>
              </a:ext>
            </a:extLst>
          </p:cNvPr>
          <p:cNvSpPr>
            <a:spLocks noGrp="1"/>
          </p:cNvSpPr>
          <p:nvPr>
            <p:ph type="title"/>
          </p:nvPr>
        </p:nvSpPr>
        <p:spPr/>
        <p:txBody>
          <a:bodyPr/>
          <a:lstStyle/>
          <a:p>
            <a:r>
              <a:rPr lang="en-US" dirty="0"/>
              <a:t>What does NLP do?</a:t>
            </a:r>
          </a:p>
        </p:txBody>
      </p:sp>
      <p:sp>
        <p:nvSpPr>
          <p:cNvPr id="3" name="Slide Number Placeholder 2">
            <a:extLst>
              <a:ext uri="{FF2B5EF4-FFF2-40B4-BE49-F238E27FC236}">
                <a16:creationId xmlns:a16="http://schemas.microsoft.com/office/drawing/2014/main" id="{3A349459-2A60-4D79-16F5-055F182DA85D}"/>
              </a:ext>
            </a:extLst>
          </p:cNvPr>
          <p:cNvSpPr>
            <a:spLocks noGrp="1"/>
          </p:cNvSpPr>
          <p:nvPr>
            <p:ph type="sldNum" sz="quarter" idx="10"/>
          </p:nvPr>
        </p:nvSpPr>
        <p:spPr/>
        <p:txBody>
          <a:bodyPr/>
          <a:lstStyle/>
          <a:p>
            <a:fld id="{86CB4B4D-7CA3-9044-876B-883B54F8677D}" type="slidenum">
              <a:rPr lang="en-US" smtClean="0"/>
              <a:pPr/>
              <a:t>38</a:t>
            </a:fld>
            <a:endParaRPr lang="en-US" dirty="0"/>
          </a:p>
        </p:txBody>
      </p:sp>
      <p:cxnSp>
        <p:nvCxnSpPr>
          <p:cNvPr id="9" name="Straight Arrow Connector 8">
            <a:extLst>
              <a:ext uri="{FF2B5EF4-FFF2-40B4-BE49-F238E27FC236}">
                <a16:creationId xmlns:a16="http://schemas.microsoft.com/office/drawing/2014/main" id="{199514A5-B4EB-054E-4F45-18E1C47A1D0A}"/>
              </a:ext>
            </a:extLst>
          </p:cNvPr>
          <p:cNvCxnSpPr/>
          <p:nvPr/>
        </p:nvCxnSpPr>
        <p:spPr bwMode="auto">
          <a:xfrm>
            <a:off x="3276600" y="2571750"/>
            <a:ext cx="1447800" cy="0"/>
          </a:xfrm>
          <a:prstGeom prst="straightConnector1">
            <a:avLst/>
          </a:prstGeom>
          <a:solidFill>
            <a:schemeClr val="accent1"/>
          </a:solidFill>
          <a:ln w="92075"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83495991-3D72-E860-7D9D-7750BCE41533}"/>
              </a:ext>
            </a:extLst>
          </p:cNvPr>
          <p:cNvSpPr txBox="1"/>
          <p:nvPr/>
        </p:nvSpPr>
        <p:spPr>
          <a:xfrm>
            <a:off x="3352800" y="1914327"/>
            <a:ext cx="1371600" cy="461665"/>
          </a:xfrm>
          <a:prstGeom prst="rect">
            <a:avLst/>
          </a:prstGeom>
          <a:noFill/>
        </p:spPr>
        <p:txBody>
          <a:bodyPr wrap="square" rtlCol="0">
            <a:spAutoFit/>
          </a:bodyPr>
          <a:lstStyle/>
          <a:p>
            <a:r>
              <a:rPr lang="en-US" dirty="0"/>
              <a:t>NLP</a:t>
            </a:r>
          </a:p>
        </p:txBody>
      </p:sp>
      <p:pic>
        <p:nvPicPr>
          <p:cNvPr id="7" name="Picture 6" descr="A black and white line drawing of a paper&#10;&#10;Description automatically generated">
            <a:extLst>
              <a:ext uri="{FF2B5EF4-FFF2-40B4-BE49-F238E27FC236}">
                <a16:creationId xmlns:a16="http://schemas.microsoft.com/office/drawing/2014/main" id="{7D8831F0-03BC-BD1A-CCBD-06902B9BB20C}"/>
              </a:ext>
            </a:extLst>
          </p:cNvPr>
          <p:cNvPicPr>
            <a:picLocks noChangeAspect="1"/>
          </p:cNvPicPr>
          <p:nvPr/>
        </p:nvPicPr>
        <p:blipFill>
          <a:blip r:embed="rId3"/>
          <a:stretch>
            <a:fillRect/>
          </a:stretch>
        </p:blipFill>
        <p:spPr>
          <a:xfrm>
            <a:off x="1599206" y="1773880"/>
            <a:ext cx="1577139" cy="1816100"/>
          </a:xfrm>
          <a:prstGeom prst="rect">
            <a:avLst/>
          </a:prstGeom>
        </p:spPr>
      </p:pic>
      <p:pic>
        <p:nvPicPr>
          <p:cNvPr id="1028" name="Picture 4" descr="Spreadsheet Icon Images – Browse 18,159 ...">
            <a:extLst>
              <a:ext uri="{FF2B5EF4-FFF2-40B4-BE49-F238E27FC236}">
                <a16:creationId xmlns:a16="http://schemas.microsoft.com/office/drawing/2014/main" id="{DC413DBE-EF93-7782-A9B8-C75FCC1E9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1476" y="1773880"/>
            <a:ext cx="1643115" cy="16431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57BE636-30CF-BE08-8746-350A3330232C}"/>
              </a:ext>
            </a:extLst>
          </p:cNvPr>
          <p:cNvSpPr txBox="1"/>
          <p:nvPr/>
        </p:nvSpPr>
        <p:spPr>
          <a:xfrm>
            <a:off x="806033" y="2375992"/>
            <a:ext cx="1233435" cy="584775"/>
          </a:xfrm>
          <a:prstGeom prst="rect">
            <a:avLst/>
          </a:prstGeom>
          <a:noFill/>
        </p:spPr>
        <p:txBody>
          <a:bodyPr wrap="square" rtlCol="0">
            <a:spAutoFit/>
          </a:bodyPr>
          <a:lstStyle/>
          <a:p>
            <a:r>
              <a:rPr lang="en-US" sz="1600" dirty="0"/>
              <a:t>text document</a:t>
            </a:r>
          </a:p>
        </p:txBody>
      </p:sp>
      <p:sp>
        <p:nvSpPr>
          <p:cNvPr id="12" name="TextBox 11">
            <a:extLst>
              <a:ext uri="{FF2B5EF4-FFF2-40B4-BE49-F238E27FC236}">
                <a16:creationId xmlns:a16="http://schemas.microsoft.com/office/drawing/2014/main" id="{57C083EC-2391-C009-49B8-963852C65261}"/>
              </a:ext>
            </a:extLst>
          </p:cNvPr>
          <p:cNvSpPr txBox="1"/>
          <p:nvPr/>
        </p:nvSpPr>
        <p:spPr>
          <a:xfrm>
            <a:off x="6172200" y="1848521"/>
            <a:ext cx="3121688" cy="1446550"/>
          </a:xfrm>
          <a:prstGeom prst="rect">
            <a:avLst/>
          </a:prstGeom>
          <a:noFill/>
        </p:spPr>
        <p:txBody>
          <a:bodyPr wrap="square" rtlCol="0">
            <a:spAutoFit/>
          </a:bodyPr>
          <a:lstStyle/>
          <a:p>
            <a:r>
              <a:rPr lang="en-US" sz="1600" dirty="0"/>
              <a:t>Extracted structure:</a:t>
            </a:r>
          </a:p>
          <a:p>
            <a:endParaRPr lang="en-US" sz="1600" dirty="0"/>
          </a:p>
          <a:p>
            <a:pPr marL="285750" indent="-285750">
              <a:buFontTx/>
              <a:buChar char="-"/>
            </a:pPr>
            <a:r>
              <a:rPr lang="en-US" sz="1400" dirty="0"/>
              <a:t>Named entities</a:t>
            </a:r>
          </a:p>
          <a:p>
            <a:pPr marL="285750" indent="-285750">
              <a:buFontTx/>
              <a:buChar char="-"/>
            </a:pPr>
            <a:r>
              <a:rPr lang="en-US" sz="1400" dirty="0"/>
              <a:t>Relations between entities</a:t>
            </a:r>
          </a:p>
          <a:p>
            <a:pPr marL="285750" indent="-285750">
              <a:buFontTx/>
              <a:buChar char="-"/>
            </a:pPr>
            <a:r>
              <a:rPr lang="en-US" sz="1400" dirty="0"/>
              <a:t>Mapping to codes </a:t>
            </a:r>
          </a:p>
          <a:p>
            <a:pPr marL="285750" indent="-285750">
              <a:buFontTx/>
              <a:buChar char="-"/>
            </a:pPr>
            <a:r>
              <a:rPr lang="en-US" sz="1400" dirty="0"/>
              <a:t>Modifiers: Negation, certainty, …</a:t>
            </a:r>
          </a:p>
        </p:txBody>
      </p:sp>
    </p:spTree>
    <p:extLst>
      <p:ext uri="{BB962C8B-B14F-4D97-AF65-F5344CB8AC3E}">
        <p14:creationId xmlns:p14="http://schemas.microsoft.com/office/powerpoint/2010/main" val="3503410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AA74F-A7FF-C3E6-F938-AA32F607484D}"/>
              </a:ext>
            </a:extLst>
          </p:cNvPr>
          <p:cNvSpPr>
            <a:spLocks noGrp="1"/>
          </p:cNvSpPr>
          <p:nvPr>
            <p:ph type="title"/>
          </p:nvPr>
        </p:nvSpPr>
        <p:spPr/>
        <p:txBody>
          <a:bodyPr/>
          <a:lstStyle/>
          <a:p>
            <a:r>
              <a:rPr lang="en-US" dirty="0"/>
              <a:t>Application: AWS Comprehend Medical </a:t>
            </a:r>
          </a:p>
        </p:txBody>
      </p:sp>
      <p:sp>
        <p:nvSpPr>
          <p:cNvPr id="3" name="Slide Number Placeholder 2">
            <a:extLst>
              <a:ext uri="{FF2B5EF4-FFF2-40B4-BE49-F238E27FC236}">
                <a16:creationId xmlns:a16="http://schemas.microsoft.com/office/drawing/2014/main" id="{266D4E30-C975-25F2-0219-3EEC0ADFE956}"/>
              </a:ext>
            </a:extLst>
          </p:cNvPr>
          <p:cNvSpPr>
            <a:spLocks noGrp="1"/>
          </p:cNvSpPr>
          <p:nvPr>
            <p:ph type="sldNum" sz="quarter" idx="10"/>
          </p:nvPr>
        </p:nvSpPr>
        <p:spPr/>
        <p:txBody>
          <a:bodyPr/>
          <a:lstStyle/>
          <a:p>
            <a:fld id="{86CB4B4D-7CA3-9044-876B-883B54F8677D}" type="slidenum">
              <a:rPr lang="en-US" smtClean="0"/>
              <a:pPr/>
              <a:t>39</a:t>
            </a:fld>
            <a:endParaRPr lang="en-US" dirty="0"/>
          </a:p>
        </p:txBody>
      </p:sp>
      <p:sp>
        <p:nvSpPr>
          <p:cNvPr id="4" name="TextBox 3">
            <a:extLst>
              <a:ext uri="{FF2B5EF4-FFF2-40B4-BE49-F238E27FC236}">
                <a16:creationId xmlns:a16="http://schemas.microsoft.com/office/drawing/2014/main" id="{1CD87523-E2CF-E965-6591-BF532F80D5AE}"/>
              </a:ext>
            </a:extLst>
          </p:cNvPr>
          <p:cNvSpPr txBox="1"/>
          <p:nvPr/>
        </p:nvSpPr>
        <p:spPr>
          <a:xfrm>
            <a:off x="2590800" y="1504950"/>
            <a:ext cx="1536190" cy="461665"/>
          </a:xfrm>
          <a:prstGeom prst="rect">
            <a:avLst/>
          </a:prstGeom>
          <a:noFill/>
        </p:spPr>
        <p:txBody>
          <a:bodyPr wrap="none" rtlCol="0">
            <a:spAutoFit/>
          </a:bodyPr>
          <a:lstStyle/>
          <a:p>
            <a:r>
              <a:rPr lang="en-US" dirty="0"/>
              <a:t>Live demo </a:t>
            </a:r>
          </a:p>
        </p:txBody>
      </p:sp>
    </p:spTree>
    <p:extLst>
      <p:ext uri="{BB962C8B-B14F-4D97-AF65-F5344CB8AC3E}">
        <p14:creationId xmlns:p14="http://schemas.microsoft.com/office/powerpoint/2010/main" val="995170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8EB6D-101E-707E-1CFA-063A3D542A3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978DF42-1CFF-15E1-7D5C-763E4C947FBC}"/>
              </a:ext>
            </a:extLst>
          </p:cNvPr>
          <p:cNvSpPr>
            <a:spLocks noGrp="1"/>
          </p:cNvSpPr>
          <p:nvPr>
            <p:ph type="title"/>
          </p:nvPr>
        </p:nvSpPr>
        <p:spPr>
          <a:xfrm>
            <a:off x="304800" y="251050"/>
            <a:ext cx="8229600" cy="609600"/>
          </a:xfrm>
        </p:spPr>
        <p:txBody>
          <a:bodyPr/>
          <a:lstStyle/>
          <a:p>
            <a:r>
              <a:rPr lang="en-US" dirty="0"/>
              <a:t>Typical note </a:t>
            </a:r>
          </a:p>
        </p:txBody>
      </p:sp>
      <p:sp>
        <p:nvSpPr>
          <p:cNvPr id="3" name="Slide Number Placeholder 2">
            <a:extLst>
              <a:ext uri="{FF2B5EF4-FFF2-40B4-BE49-F238E27FC236}">
                <a16:creationId xmlns:a16="http://schemas.microsoft.com/office/drawing/2014/main" id="{17985CDF-A10D-23C5-CD3D-69261BE3CDBC}"/>
              </a:ext>
            </a:extLst>
          </p:cNvPr>
          <p:cNvSpPr>
            <a:spLocks noGrp="1"/>
          </p:cNvSpPr>
          <p:nvPr>
            <p:ph type="sldNum" sz="quarter" idx="10"/>
          </p:nvPr>
        </p:nvSpPr>
        <p:spPr/>
        <p:txBody>
          <a:bodyPr/>
          <a:lstStyle/>
          <a:p>
            <a:fld id="{86CB4B4D-7CA3-9044-876B-883B54F8677D}" type="slidenum">
              <a:rPr lang="en-US" smtClean="0"/>
              <a:pPr/>
              <a:t>4</a:t>
            </a:fld>
            <a:endParaRPr lang="en-US" dirty="0"/>
          </a:p>
        </p:txBody>
      </p:sp>
      <p:sp>
        <p:nvSpPr>
          <p:cNvPr id="2" name="TextBox 1">
            <a:extLst>
              <a:ext uri="{FF2B5EF4-FFF2-40B4-BE49-F238E27FC236}">
                <a16:creationId xmlns:a16="http://schemas.microsoft.com/office/drawing/2014/main" id="{DA3775DF-C7D2-31A6-F763-7A83FDCA4FE3}"/>
              </a:ext>
            </a:extLst>
          </p:cNvPr>
          <p:cNvSpPr txBox="1"/>
          <p:nvPr/>
        </p:nvSpPr>
        <p:spPr>
          <a:xfrm>
            <a:off x="228600" y="989410"/>
            <a:ext cx="3962400" cy="3854901"/>
          </a:xfrm>
          <a:prstGeom prst="rect">
            <a:avLst/>
          </a:prstGeom>
          <a:noFill/>
        </p:spPr>
        <p:txBody>
          <a:bodyPr wrap="square" rtlCol="0">
            <a:spAutoFit/>
          </a:bodyPr>
          <a:lstStyle/>
          <a:p>
            <a:r>
              <a:rPr lang="en-US" sz="1050" b="1" dirty="0"/>
              <a:t>Date:</a:t>
            </a:r>
            <a:r>
              <a:rPr lang="en-US" sz="1050" dirty="0"/>
              <a:t> November 26, 2024</a:t>
            </a:r>
            <a:br>
              <a:rPr lang="en-US" sz="1050" dirty="0"/>
            </a:br>
            <a:r>
              <a:rPr lang="en-US" sz="1050" b="1" dirty="0"/>
              <a:t>Patient:</a:t>
            </a:r>
            <a:r>
              <a:rPr lang="en-US" sz="1050" dirty="0"/>
              <a:t> John Doe</a:t>
            </a:r>
            <a:br>
              <a:rPr lang="en-US" sz="1050" dirty="0"/>
            </a:br>
            <a:r>
              <a:rPr lang="en-US" sz="1050" b="1" dirty="0"/>
              <a:t>Age:</a:t>
            </a:r>
            <a:r>
              <a:rPr lang="en-US" sz="1050" dirty="0"/>
              <a:t> 65</a:t>
            </a:r>
            <a:br>
              <a:rPr lang="en-US" sz="1050" dirty="0"/>
            </a:br>
            <a:r>
              <a:rPr lang="en-US" sz="1050" b="1" dirty="0"/>
              <a:t>Sex:</a:t>
            </a:r>
            <a:r>
              <a:rPr lang="en-US" sz="1050" dirty="0"/>
              <a:t> Male</a:t>
            </a:r>
            <a:br>
              <a:rPr lang="en-US" sz="1050" dirty="0"/>
            </a:br>
            <a:r>
              <a:rPr lang="en-US" sz="1050" b="1" dirty="0"/>
              <a:t>MRN:</a:t>
            </a:r>
            <a:r>
              <a:rPr lang="en-US" sz="1050" dirty="0"/>
              <a:t> 123456789</a:t>
            </a:r>
          </a:p>
          <a:p>
            <a:r>
              <a:rPr lang="en-US" sz="1050" b="1" dirty="0"/>
              <a:t>Chief Complaint:</a:t>
            </a:r>
            <a:r>
              <a:rPr lang="en-US" sz="1050" dirty="0"/>
              <a:t> Shortness of breath and chest pain.</a:t>
            </a:r>
          </a:p>
          <a:p>
            <a:r>
              <a:rPr lang="en-US" sz="1050" b="1" dirty="0"/>
              <a:t>History of Present Illness:</a:t>
            </a:r>
            <a:br>
              <a:rPr lang="en-US" sz="1050" dirty="0"/>
            </a:br>
            <a:r>
              <a:rPr lang="en-US" sz="1050" dirty="0"/>
              <a:t>The patient is a 65-year-old male with a known history of </a:t>
            </a:r>
            <a:r>
              <a:rPr lang="en-US" sz="1050" b="1" dirty="0"/>
              <a:t>hypertension</a:t>
            </a:r>
            <a:r>
              <a:rPr lang="en-US" sz="1050" dirty="0"/>
              <a:t> and </a:t>
            </a:r>
            <a:r>
              <a:rPr lang="en-US" sz="1050" b="1" dirty="0"/>
              <a:t>Type 2 diabetes mellitus</a:t>
            </a:r>
            <a:r>
              <a:rPr lang="en-US" sz="1050" dirty="0"/>
              <a:t> who presents with </a:t>
            </a:r>
            <a:r>
              <a:rPr lang="en-US" sz="1050" b="1" dirty="0"/>
              <a:t>acute onset of shortness of breath</a:t>
            </a:r>
            <a:r>
              <a:rPr lang="en-US" sz="1050" dirty="0"/>
              <a:t> and </a:t>
            </a:r>
            <a:r>
              <a:rPr lang="en-US" sz="1050" b="1" dirty="0"/>
              <a:t>chest pain</a:t>
            </a:r>
            <a:r>
              <a:rPr lang="en-US" sz="1050" dirty="0"/>
              <a:t> radiating to the left arm, starting approximately 2 hours prior to arrival. He describes the pain as sharp, 7/10 in intensity, and exacerbated by physical activity. He denies nausea, vomiting, or sweating.</a:t>
            </a:r>
          </a:p>
          <a:p>
            <a:endParaRPr lang="en-US" sz="1050" b="1" dirty="0"/>
          </a:p>
          <a:p>
            <a:r>
              <a:rPr lang="en-US" sz="1050" b="1" dirty="0"/>
              <a:t>Medications:</a:t>
            </a:r>
            <a:endParaRPr lang="en-US" sz="1050" dirty="0"/>
          </a:p>
          <a:p>
            <a:pPr>
              <a:buFont typeface="Arial" panose="020B0604020202020204" pitchFamily="34" charset="0"/>
              <a:buChar char="•"/>
            </a:pPr>
            <a:r>
              <a:rPr lang="en-US" sz="1050" b="1" dirty="0"/>
              <a:t>Lisinopril 10 mg daily</a:t>
            </a:r>
            <a:endParaRPr lang="en-US" sz="1050" dirty="0"/>
          </a:p>
          <a:p>
            <a:pPr>
              <a:buFont typeface="Arial" panose="020B0604020202020204" pitchFamily="34" charset="0"/>
              <a:buChar char="•"/>
            </a:pPr>
            <a:r>
              <a:rPr lang="en-US" sz="1050" b="1" dirty="0"/>
              <a:t>Metformin 500 mg twice daily</a:t>
            </a:r>
          </a:p>
          <a:p>
            <a:endParaRPr lang="en-US" sz="1050" dirty="0"/>
          </a:p>
          <a:p>
            <a:r>
              <a:rPr lang="en-US" sz="1050" b="1" dirty="0"/>
              <a:t>Allergies:</a:t>
            </a:r>
            <a:endParaRPr lang="en-US" sz="1050" dirty="0"/>
          </a:p>
          <a:p>
            <a:pPr>
              <a:buFont typeface="Arial" panose="020B0604020202020204" pitchFamily="34" charset="0"/>
              <a:buChar char="•"/>
            </a:pPr>
            <a:r>
              <a:rPr lang="en-US" sz="1050" b="1" dirty="0"/>
              <a:t>Penicillin (rash)</a:t>
            </a:r>
            <a:endParaRPr lang="en-US" sz="1050" dirty="0"/>
          </a:p>
          <a:p>
            <a:endParaRPr lang="en-US" sz="1050" b="1" dirty="0"/>
          </a:p>
          <a:p>
            <a:endParaRPr lang="en-US" dirty="0"/>
          </a:p>
        </p:txBody>
      </p:sp>
      <p:sp>
        <p:nvSpPr>
          <p:cNvPr id="4" name="TextBox 3">
            <a:extLst>
              <a:ext uri="{FF2B5EF4-FFF2-40B4-BE49-F238E27FC236}">
                <a16:creationId xmlns:a16="http://schemas.microsoft.com/office/drawing/2014/main" id="{A6BE48F9-B77C-E39C-2AA0-F6F94E683AE6}"/>
              </a:ext>
            </a:extLst>
          </p:cNvPr>
          <p:cNvSpPr txBox="1"/>
          <p:nvPr/>
        </p:nvSpPr>
        <p:spPr>
          <a:xfrm>
            <a:off x="4572000" y="895350"/>
            <a:ext cx="3962400" cy="3531736"/>
          </a:xfrm>
          <a:prstGeom prst="rect">
            <a:avLst/>
          </a:prstGeom>
          <a:noFill/>
        </p:spPr>
        <p:txBody>
          <a:bodyPr wrap="square" rtlCol="0">
            <a:spAutoFit/>
          </a:bodyPr>
          <a:lstStyle/>
          <a:p>
            <a:endParaRPr lang="en-US" sz="1050" b="1" dirty="0"/>
          </a:p>
          <a:p>
            <a:r>
              <a:rPr lang="en-US" sz="1050" b="1" dirty="0"/>
              <a:t>Physical Examination:</a:t>
            </a:r>
            <a:endParaRPr lang="en-US" sz="1050" dirty="0"/>
          </a:p>
          <a:p>
            <a:pPr>
              <a:buFont typeface="Arial" panose="020B0604020202020204" pitchFamily="34" charset="0"/>
              <a:buChar char="•"/>
            </a:pPr>
            <a:r>
              <a:rPr lang="en-US" sz="1050" b="1" dirty="0"/>
              <a:t>Vital Signs:</a:t>
            </a:r>
            <a:r>
              <a:rPr lang="en-US" sz="1050" dirty="0"/>
              <a:t> BP 150/90 mmHg, HR 95 bpm, RR 20/min, SpO2 96% on room air</a:t>
            </a:r>
          </a:p>
          <a:p>
            <a:pPr>
              <a:buFont typeface="Arial" panose="020B0604020202020204" pitchFamily="34" charset="0"/>
              <a:buChar char="•"/>
            </a:pPr>
            <a:r>
              <a:rPr lang="en-US" sz="1050" b="1" dirty="0"/>
              <a:t>Cardiovascular:</a:t>
            </a:r>
            <a:r>
              <a:rPr lang="en-US" sz="1050" dirty="0"/>
              <a:t> Regular rhythm, no murmurs.</a:t>
            </a:r>
          </a:p>
          <a:p>
            <a:pPr>
              <a:buFont typeface="Arial" panose="020B0604020202020204" pitchFamily="34" charset="0"/>
              <a:buChar char="•"/>
            </a:pPr>
            <a:r>
              <a:rPr lang="en-US" sz="1050" b="1" dirty="0"/>
              <a:t>Respiratory:</a:t>
            </a:r>
            <a:r>
              <a:rPr lang="en-US" sz="1050" dirty="0"/>
              <a:t> Clear to auscultation bilaterally, no wheezing or crackles.</a:t>
            </a:r>
          </a:p>
          <a:p>
            <a:endParaRPr lang="en-US" sz="1050" b="1" dirty="0"/>
          </a:p>
          <a:p>
            <a:r>
              <a:rPr lang="en-US" sz="1050" b="1" dirty="0"/>
              <a:t>Assessment:</a:t>
            </a:r>
            <a:endParaRPr lang="en-US" sz="1050" dirty="0"/>
          </a:p>
          <a:p>
            <a:pPr>
              <a:buFont typeface="+mj-lt"/>
              <a:buAutoNum type="arabicPeriod"/>
            </a:pPr>
            <a:r>
              <a:rPr lang="en-US" sz="1050" b="1" dirty="0"/>
              <a:t>Suspected acute coronary syndrome</a:t>
            </a:r>
          </a:p>
          <a:p>
            <a:pPr>
              <a:buFont typeface="+mj-lt"/>
              <a:buAutoNum type="arabicPeriod"/>
            </a:pPr>
            <a:r>
              <a:rPr lang="en-US" sz="1050" b="1" dirty="0"/>
              <a:t> </a:t>
            </a:r>
            <a:r>
              <a:rPr lang="en-US" sz="1050" dirty="0"/>
              <a:t>History of </a:t>
            </a:r>
            <a:r>
              <a:rPr lang="en-US" sz="1050" b="1" dirty="0"/>
              <a:t>hypertension  </a:t>
            </a:r>
            <a:endParaRPr lang="en-US" sz="1050" dirty="0"/>
          </a:p>
          <a:p>
            <a:pPr>
              <a:buFont typeface="+mj-lt"/>
              <a:buAutoNum type="arabicPeriod"/>
            </a:pPr>
            <a:r>
              <a:rPr lang="en-US" sz="1050" dirty="0"/>
              <a:t>History of </a:t>
            </a:r>
            <a:r>
              <a:rPr lang="en-US" sz="1050" b="1" dirty="0"/>
              <a:t>Type 2 diabetes mellitus</a:t>
            </a:r>
          </a:p>
          <a:p>
            <a:r>
              <a:rPr lang="en-US" sz="1050" b="1" dirty="0"/>
              <a:t>Plan:</a:t>
            </a:r>
            <a:endParaRPr lang="en-US" sz="1050" dirty="0"/>
          </a:p>
          <a:p>
            <a:pPr>
              <a:buFont typeface="Arial" panose="020B0604020202020204" pitchFamily="34" charset="0"/>
              <a:buChar char="•"/>
            </a:pPr>
            <a:r>
              <a:rPr lang="en-US" sz="1050" b="1" dirty="0"/>
              <a:t>Order EKG</a:t>
            </a:r>
            <a:r>
              <a:rPr lang="en-US" sz="1050" dirty="0"/>
              <a:t> and </a:t>
            </a:r>
            <a:r>
              <a:rPr lang="en-US" sz="1050" b="1" dirty="0"/>
              <a:t>troponin</a:t>
            </a:r>
            <a:r>
              <a:rPr lang="en-US" sz="1050" dirty="0"/>
              <a:t> levels.</a:t>
            </a:r>
          </a:p>
          <a:p>
            <a:pPr>
              <a:buFont typeface="Arial" panose="020B0604020202020204" pitchFamily="34" charset="0"/>
              <a:buChar char="•"/>
            </a:pPr>
            <a:r>
              <a:rPr lang="en-US" sz="1050" dirty="0"/>
              <a:t>Administer </a:t>
            </a:r>
            <a:r>
              <a:rPr lang="en-US" sz="1050" b="1" dirty="0"/>
              <a:t>aspirin 325 mg</a:t>
            </a:r>
            <a:r>
              <a:rPr lang="en-US" sz="1050" dirty="0"/>
              <a:t> now.</a:t>
            </a:r>
          </a:p>
          <a:p>
            <a:pPr>
              <a:buFont typeface="Arial" panose="020B0604020202020204" pitchFamily="34" charset="0"/>
              <a:buChar char="•"/>
            </a:pPr>
            <a:r>
              <a:rPr lang="en-US" sz="1050" b="1" dirty="0"/>
              <a:t>Stat cardiology consult</a:t>
            </a:r>
            <a:r>
              <a:rPr lang="en-US" sz="1050" dirty="0"/>
              <a:t> for possible </a:t>
            </a:r>
            <a:r>
              <a:rPr lang="en-US" sz="1050" b="1" dirty="0"/>
              <a:t>myocardial infarction</a:t>
            </a:r>
            <a:r>
              <a:rPr lang="en-US" sz="1050" dirty="0"/>
              <a:t>.</a:t>
            </a:r>
          </a:p>
          <a:p>
            <a:pPr>
              <a:buFont typeface="Arial" panose="020B0604020202020204" pitchFamily="34" charset="0"/>
              <a:buChar char="•"/>
            </a:pPr>
            <a:r>
              <a:rPr lang="en-US" sz="1050" dirty="0"/>
              <a:t>Initiate </a:t>
            </a:r>
            <a:r>
              <a:rPr lang="en-US" sz="1050" b="1" dirty="0"/>
              <a:t>continuous cardiac monitoring</a:t>
            </a:r>
            <a:r>
              <a:rPr lang="en-US" sz="1050" dirty="0"/>
              <a:t>.</a:t>
            </a:r>
          </a:p>
          <a:p>
            <a:pPr>
              <a:buFont typeface="Arial" panose="020B0604020202020204" pitchFamily="34" charset="0"/>
              <a:buChar char="•"/>
            </a:pPr>
            <a:r>
              <a:rPr lang="en-US" sz="1050" b="1" dirty="0"/>
              <a:t>Patient education:</a:t>
            </a:r>
            <a:r>
              <a:rPr lang="en-US" sz="1050" dirty="0"/>
              <a:t> Discussed the importance of medication adherence and lifestyle modifications.</a:t>
            </a:r>
          </a:p>
          <a:p>
            <a:endParaRPr lang="en-US" dirty="0"/>
          </a:p>
        </p:txBody>
      </p:sp>
    </p:spTree>
    <p:extLst>
      <p:ext uri="{BB962C8B-B14F-4D97-AF65-F5344CB8AC3E}">
        <p14:creationId xmlns:p14="http://schemas.microsoft.com/office/powerpoint/2010/main" val="32204779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F93F7-8F60-C450-F33C-56955CF0E2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B2BEFE-A276-3166-9A31-C2DDB4F92B30}"/>
              </a:ext>
            </a:extLst>
          </p:cNvPr>
          <p:cNvSpPr>
            <a:spLocks noGrp="1"/>
          </p:cNvSpPr>
          <p:nvPr>
            <p:ph type="title"/>
          </p:nvPr>
        </p:nvSpPr>
        <p:spPr/>
        <p:txBody>
          <a:bodyPr/>
          <a:lstStyle/>
          <a:p>
            <a:r>
              <a:rPr lang="en-US" dirty="0"/>
              <a:t>Outline  </a:t>
            </a:r>
          </a:p>
        </p:txBody>
      </p:sp>
      <p:sp>
        <p:nvSpPr>
          <p:cNvPr id="4" name="Content Placeholder 3">
            <a:extLst>
              <a:ext uri="{FF2B5EF4-FFF2-40B4-BE49-F238E27FC236}">
                <a16:creationId xmlns:a16="http://schemas.microsoft.com/office/drawing/2014/main" id="{9FE7A291-AB1F-4D95-FCB4-31A393A85E8F}"/>
              </a:ext>
            </a:extLst>
          </p:cNvPr>
          <p:cNvSpPr>
            <a:spLocks noGrp="1"/>
          </p:cNvSpPr>
          <p:nvPr>
            <p:ph sz="quarter" idx="10"/>
          </p:nvPr>
        </p:nvSpPr>
        <p:spPr/>
        <p:txBody>
          <a:bodyPr/>
          <a:lstStyle/>
          <a:p>
            <a:r>
              <a:rPr lang="en-US" sz="2000" dirty="0">
                <a:solidFill>
                  <a:schemeClr val="bg1">
                    <a:lumMod val="75000"/>
                  </a:schemeClr>
                </a:solidFill>
              </a:rPr>
              <a:t>Clinical Notes</a:t>
            </a:r>
          </a:p>
          <a:p>
            <a:r>
              <a:rPr lang="en-US" sz="2000" dirty="0">
                <a:solidFill>
                  <a:schemeClr val="bg1">
                    <a:lumMod val="75000"/>
                  </a:schemeClr>
                </a:solidFill>
              </a:rPr>
              <a:t>Modeling text</a:t>
            </a:r>
          </a:p>
          <a:p>
            <a:r>
              <a:rPr lang="en-US" sz="2000" dirty="0">
                <a:solidFill>
                  <a:schemeClr val="bg1">
                    <a:lumMod val="75000"/>
                  </a:schemeClr>
                </a:solidFill>
              </a:rPr>
              <a:t>Clinical NLP</a:t>
            </a:r>
          </a:p>
          <a:p>
            <a:r>
              <a:rPr lang="en-US" sz="2000" b="1" dirty="0"/>
              <a:t>Secondary use</a:t>
            </a:r>
          </a:p>
          <a:p>
            <a:r>
              <a:rPr lang="en-US" sz="2000" dirty="0" err="1">
                <a:solidFill>
                  <a:schemeClr val="bg1">
                    <a:lumMod val="75000"/>
                  </a:schemeClr>
                </a:solidFill>
              </a:rPr>
              <a:t>ClinicalBERT</a:t>
            </a:r>
            <a:endParaRPr lang="en-US" sz="2000" dirty="0">
              <a:solidFill>
                <a:schemeClr val="bg1">
                  <a:lumMod val="75000"/>
                </a:schemeClr>
              </a:solidFill>
            </a:endParaRPr>
          </a:p>
          <a:p>
            <a:r>
              <a:rPr lang="en-US" sz="2000" dirty="0">
                <a:solidFill>
                  <a:schemeClr val="bg1">
                    <a:lumMod val="75000"/>
                  </a:schemeClr>
                </a:solidFill>
              </a:rPr>
              <a:t> </a:t>
            </a:r>
          </a:p>
          <a:p>
            <a:r>
              <a:rPr lang="en-US" sz="2000" b="1" dirty="0"/>
              <a:t> </a:t>
            </a:r>
          </a:p>
          <a:p>
            <a:endParaRPr lang="en-US" sz="2000" b="1" dirty="0"/>
          </a:p>
          <a:p>
            <a:endParaRPr lang="en-US" sz="2000" b="1" dirty="0"/>
          </a:p>
          <a:p>
            <a:endParaRPr lang="en-US" sz="2000" b="1" dirty="0"/>
          </a:p>
          <a:p>
            <a:endParaRPr lang="en-US" dirty="0"/>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553CCE2D-A704-4433-CAE1-DC16289F317C}"/>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40</a:t>
            </a:fld>
            <a:endParaRPr lang="en-US" dirty="0"/>
          </a:p>
        </p:txBody>
      </p:sp>
    </p:spTree>
    <p:extLst>
      <p:ext uri="{BB962C8B-B14F-4D97-AF65-F5344CB8AC3E}">
        <p14:creationId xmlns:p14="http://schemas.microsoft.com/office/powerpoint/2010/main" val="14577692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0D0E9-038D-2D98-D0CA-A71519F352C2}"/>
              </a:ext>
            </a:extLst>
          </p:cNvPr>
          <p:cNvSpPr>
            <a:spLocks noGrp="1"/>
          </p:cNvSpPr>
          <p:nvPr>
            <p:ph type="title"/>
          </p:nvPr>
        </p:nvSpPr>
        <p:spPr>
          <a:xfrm>
            <a:off x="228600" y="209550"/>
            <a:ext cx="8229600" cy="609600"/>
          </a:xfrm>
        </p:spPr>
        <p:txBody>
          <a:bodyPr/>
          <a:lstStyle/>
          <a:p>
            <a:r>
              <a:rPr lang="en-US" dirty="0"/>
              <a:t>Examples</a:t>
            </a:r>
          </a:p>
        </p:txBody>
      </p:sp>
      <p:sp>
        <p:nvSpPr>
          <p:cNvPr id="4" name="Content Placeholder 3">
            <a:extLst>
              <a:ext uri="{FF2B5EF4-FFF2-40B4-BE49-F238E27FC236}">
                <a16:creationId xmlns:a16="http://schemas.microsoft.com/office/drawing/2014/main" id="{6EF91B32-14BB-8A96-62A0-D6BEA2725800}"/>
              </a:ext>
            </a:extLst>
          </p:cNvPr>
          <p:cNvSpPr>
            <a:spLocks noGrp="1"/>
          </p:cNvSpPr>
          <p:nvPr>
            <p:ph sz="quarter" idx="10"/>
          </p:nvPr>
        </p:nvSpPr>
        <p:spPr>
          <a:xfrm>
            <a:off x="152400" y="1200150"/>
            <a:ext cx="8839200" cy="3429000"/>
          </a:xfrm>
          <a:noFill/>
        </p:spPr>
        <p:txBody>
          <a:bodyPr/>
          <a:lstStyle/>
          <a:p>
            <a:r>
              <a:rPr lang="en-US" dirty="0"/>
              <a:t>Clinical decision support (lecture 12)</a:t>
            </a:r>
          </a:p>
          <a:p>
            <a:r>
              <a:rPr lang="en-US" dirty="0"/>
              <a:t>Clinical trial matching (lecture 17)</a:t>
            </a:r>
          </a:p>
          <a:p>
            <a:r>
              <a:rPr lang="en-US" dirty="0"/>
              <a:t>Ambient scribe (lecture 23)</a:t>
            </a:r>
          </a:p>
          <a:p>
            <a:r>
              <a:rPr lang="en-US" dirty="0"/>
              <a:t>Automated coding</a:t>
            </a:r>
          </a:p>
          <a:p>
            <a:r>
              <a:rPr lang="en-US" dirty="0"/>
              <a:t>Risk stratification </a:t>
            </a:r>
          </a:p>
          <a:p>
            <a:r>
              <a:rPr lang="en-US" dirty="0"/>
              <a:t>Patient chatbot</a:t>
            </a:r>
          </a:p>
          <a:p>
            <a:r>
              <a:rPr lang="en-US" dirty="0"/>
              <a:t>Automatic report generation</a:t>
            </a:r>
          </a:p>
          <a:p>
            <a:r>
              <a:rPr lang="en-US" dirty="0"/>
              <a:t>Social Determinants of Health (SDOH) Analysis</a:t>
            </a:r>
          </a:p>
          <a:p>
            <a:r>
              <a:rPr lang="en-US" dirty="0"/>
              <a:t>Literature review </a:t>
            </a:r>
          </a:p>
          <a:p>
            <a:r>
              <a:rPr lang="en-US" dirty="0"/>
              <a:t>Clinical Quality Measures (CQMs)</a:t>
            </a:r>
          </a:p>
          <a:p>
            <a:r>
              <a:rPr lang="en-US" dirty="0">
                <a:highlight>
                  <a:srgbClr val="FFFF00"/>
                </a:highlight>
              </a:rPr>
              <a:t>Cohort discovery</a:t>
            </a:r>
          </a:p>
          <a:p>
            <a:endParaRPr lang="en-US" dirty="0"/>
          </a:p>
          <a:p>
            <a:endParaRPr lang="en-US" dirty="0"/>
          </a:p>
        </p:txBody>
      </p:sp>
      <p:sp>
        <p:nvSpPr>
          <p:cNvPr id="3" name="Slide Number Placeholder 2">
            <a:extLst>
              <a:ext uri="{FF2B5EF4-FFF2-40B4-BE49-F238E27FC236}">
                <a16:creationId xmlns:a16="http://schemas.microsoft.com/office/drawing/2014/main" id="{FDBC501B-B1F2-A14C-A359-2AEE247D872F}"/>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41</a:t>
            </a:fld>
            <a:endParaRPr lang="en-US" dirty="0"/>
          </a:p>
        </p:txBody>
      </p:sp>
    </p:spTree>
    <p:extLst>
      <p:ext uri="{BB962C8B-B14F-4D97-AF65-F5344CB8AC3E}">
        <p14:creationId xmlns:p14="http://schemas.microsoft.com/office/powerpoint/2010/main" val="4134967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A screenshot of a medical records&#10;&#10;Description automatically generated">
            <a:extLst>
              <a:ext uri="{FF2B5EF4-FFF2-40B4-BE49-F238E27FC236}">
                <a16:creationId xmlns:a16="http://schemas.microsoft.com/office/drawing/2014/main" id="{48BB6DD6-2DAF-B7FD-20F2-AEC570D037A7}"/>
              </a:ext>
            </a:extLst>
          </p:cNvPr>
          <p:cNvPicPr>
            <a:picLocks noChangeAspect="1"/>
          </p:cNvPicPr>
          <p:nvPr/>
        </p:nvPicPr>
        <p:blipFill>
          <a:blip r:embed="rId3"/>
          <a:stretch>
            <a:fillRect/>
          </a:stretch>
        </p:blipFill>
        <p:spPr>
          <a:xfrm>
            <a:off x="1905000" y="133350"/>
            <a:ext cx="5938377" cy="4400550"/>
          </a:xfrm>
          <a:prstGeom prst="rect">
            <a:avLst/>
          </a:prstGeom>
        </p:spPr>
      </p:pic>
      <p:sp>
        <p:nvSpPr>
          <p:cNvPr id="2" name="TextBox 1">
            <a:extLst>
              <a:ext uri="{FF2B5EF4-FFF2-40B4-BE49-F238E27FC236}">
                <a16:creationId xmlns:a16="http://schemas.microsoft.com/office/drawing/2014/main" id="{09EB1702-0BD2-01E2-8B79-EBC6351BA028}"/>
              </a:ext>
            </a:extLst>
          </p:cNvPr>
          <p:cNvSpPr txBox="1"/>
          <p:nvPr/>
        </p:nvSpPr>
        <p:spPr>
          <a:xfrm>
            <a:off x="0" y="4857750"/>
            <a:ext cx="6248400" cy="261610"/>
          </a:xfrm>
          <a:prstGeom prst="rect">
            <a:avLst/>
          </a:prstGeom>
          <a:noFill/>
        </p:spPr>
        <p:txBody>
          <a:bodyPr wrap="square" rtlCol="0">
            <a:spAutoFit/>
          </a:bodyPr>
          <a:lstStyle/>
          <a:p>
            <a:r>
              <a:rPr lang="en-US" sz="1100" dirty="0">
                <a:hlinkClick r:id="rId4"/>
              </a:rPr>
              <a:t>https://</a:t>
            </a:r>
            <a:r>
              <a:rPr lang="en-US" sz="1100" dirty="0" err="1">
                <a:hlinkClick r:id="rId4"/>
              </a:rPr>
              <a:t>acrjournals.onlinelibrary.wiley.com</a:t>
            </a:r>
            <a:r>
              <a:rPr lang="en-US" sz="1100" dirty="0">
                <a:hlinkClick r:id="rId4"/>
              </a:rPr>
              <a:t>/</a:t>
            </a:r>
            <a:r>
              <a:rPr lang="en-US" sz="1100" dirty="0" err="1">
                <a:hlinkClick r:id="rId4"/>
              </a:rPr>
              <a:t>doi</a:t>
            </a:r>
            <a:r>
              <a:rPr lang="en-US" sz="1100" dirty="0">
                <a:hlinkClick r:id="rId4"/>
              </a:rPr>
              <a:t>/</a:t>
            </a:r>
            <a:r>
              <a:rPr lang="en-US" sz="1100" dirty="0" err="1">
                <a:hlinkClick r:id="rId4"/>
              </a:rPr>
              <a:t>epdf</a:t>
            </a:r>
            <a:r>
              <a:rPr lang="en-US" sz="1100" dirty="0">
                <a:hlinkClick r:id="rId4"/>
              </a:rPr>
              <a:t>/10.1002/acr.20184</a:t>
            </a:r>
            <a:endParaRPr lang="en-US" sz="1100" dirty="0"/>
          </a:p>
        </p:txBody>
      </p:sp>
    </p:spTree>
    <p:extLst>
      <p:ext uri="{BB962C8B-B14F-4D97-AF65-F5344CB8AC3E}">
        <p14:creationId xmlns:p14="http://schemas.microsoft.com/office/powerpoint/2010/main" val="12151743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medical records&#10;&#10;Description automatically generated">
            <a:extLst>
              <a:ext uri="{FF2B5EF4-FFF2-40B4-BE49-F238E27FC236}">
                <a16:creationId xmlns:a16="http://schemas.microsoft.com/office/drawing/2014/main" id="{F24499B4-5809-1C1A-9F07-6F8CF9151435}"/>
              </a:ext>
            </a:extLst>
          </p:cNvPr>
          <p:cNvPicPr>
            <a:picLocks noChangeAspect="1"/>
          </p:cNvPicPr>
          <p:nvPr/>
        </p:nvPicPr>
        <p:blipFill>
          <a:blip r:embed="rId3"/>
          <a:stretch>
            <a:fillRect/>
          </a:stretch>
        </p:blipFill>
        <p:spPr>
          <a:xfrm>
            <a:off x="1905000" y="133350"/>
            <a:ext cx="5938377" cy="4400550"/>
          </a:xfrm>
          <a:prstGeom prst="rect">
            <a:avLst/>
          </a:prstGeom>
        </p:spPr>
      </p:pic>
    </p:spTree>
    <p:extLst>
      <p:ext uri="{BB962C8B-B14F-4D97-AF65-F5344CB8AC3E}">
        <p14:creationId xmlns:p14="http://schemas.microsoft.com/office/powerpoint/2010/main" val="10727991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Can 18">
            <a:extLst>
              <a:ext uri="{FF2B5EF4-FFF2-40B4-BE49-F238E27FC236}">
                <a16:creationId xmlns:a16="http://schemas.microsoft.com/office/drawing/2014/main" id="{9183A313-CAD3-5EDC-D92E-CD88642E0A7D}"/>
              </a:ext>
            </a:extLst>
          </p:cNvPr>
          <p:cNvSpPr/>
          <p:nvPr/>
        </p:nvSpPr>
        <p:spPr>
          <a:xfrm>
            <a:off x="32657" y="1428750"/>
            <a:ext cx="1264030" cy="1318434"/>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EMR</a:t>
            </a:r>
          </a:p>
          <a:p>
            <a:pPr algn="ctr"/>
            <a:endParaRPr lang="en-US" sz="1400" dirty="0"/>
          </a:p>
          <a:p>
            <a:pPr algn="ctr"/>
            <a:r>
              <a:rPr lang="en-US" sz="1400" dirty="0"/>
              <a:t>n = ~4M</a:t>
            </a:r>
          </a:p>
        </p:txBody>
      </p:sp>
      <p:grpSp>
        <p:nvGrpSpPr>
          <p:cNvPr id="34" name="Group 33">
            <a:extLst>
              <a:ext uri="{FF2B5EF4-FFF2-40B4-BE49-F238E27FC236}">
                <a16:creationId xmlns:a16="http://schemas.microsoft.com/office/drawing/2014/main" id="{DF035AAB-5E58-A621-9623-3C5BA21DB9C0}"/>
              </a:ext>
            </a:extLst>
          </p:cNvPr>
          <p:cNvGrpSpPr/>
          <p:nvPr/>
        </p:nvGrpSpPr>
        <p:grpSpPr>
          <a:xfrm>
            <a:off x="5482935" y="1639894"/>
            <a:ext cx="1572295" cy="1052879"/>
            <a:chOff x="6538917" y="1994921"/>
            <a:chExt cx="1572295" cy="1052879"/>
          </a:xfrm>
        </p:grpSpPr>
        <p:sp>
          <p:nvSpPr>
            <p:cNvPr id="22" name="Trapezoid 21">
              <a:extLst>
                <a:ext uri="{FF2B5EF4-FFF2-40B4-BE49-F238E27FC236}">
                  <a16:creationId xmlns:a16="http://schemas.microsoft.com/office/drawing/2014/main" id="{DE3BA893-159F-C82A-CEB9-88D39C785411}"/>
                </a:ext>
              </a:extLst>
            </p:cNvPr>
            <p:cNvSpPr/>
            <p:nvPr/>
          </p:nvSpPr>
          <p:spPr>
            <a:xfrm flipV="1">
              <a:off x="6538917" y="1994921"/>
              <a:ext cx="1434148" cy="1052879"/>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B1BD240B-A452-BCD8-CECE-3A15EAFC39DC}"/>
                </a:ext>
              </a:extLst>
            </p:cNvPr>
            <p:cNvSpPr txBox="1"/>
            <p:nvPr/>
          </p:nvSpPr>
          <p:spPr>
            <a:xfrm>
              <a:off x="6847182" y="2215208"/>
              <a:ext cx="1264030" cy="523220"/>
            </a:xfrm>
            <a:prstGeom prst="rect">
              <a:avLst/>
            </a:prstGeom>
            <a:noFill/>
          </p:spPr>
          <p:txBody>
            <a:bodyPr wrap="square" rtlCol="0">
              <a:spAutoFit/>
            </a:bodyPr>
            <a:lstStyle/>
            <a:p>
              <a:r>
                <a:rPr lang="en-US" sz="1400" dirty="0">
                  <a:solidFill>
                    <a:schemeClr val="bg1"/>
                  </a:solidFill>
                </a:rPr>
                <a:t>Build 3 classifiers</a:t>
              </a:r>
            </a:p>
          </p:txBody>
        </p:sp>
      </p:grpSp>
      <p:grpSp>
        <p:nvGrpSpPr>
          <p:cNvPr id="33" name="Group 32">
            <a:extLst>
              <a:ext uri="{FF2B5EF4-FFF2-40B4-BE49-F238E27FC236}">
                <a16:creationId xmlns:a16="http://schemas.microsoft.com/office/drawing/2014/main" id="{A89823E3-57A8-FF55-72D3-31EB7D8A3568}"/>
              </a:ext>
            </a:extLst>
          </p:cNvPr>
          <p:cNvGrpSpPr/>
          <p:nvPr/>
        </p:nvGrpSpPr>
        <p:grpSpPr>
          <a:xfrm>
            <a:off x="1785257" y="1535946"/>
            <a:ext cx="1553891" cy="1569204"/>
            <a:chOff x="1956246" y="2221118"/>
            <a:chExt cx="1553891" cy="1200330"/>
          </a:xfrm>
        </p:grpSpPr>
        <p:sp>
          <p:nvSpPr>
            <p:cNvPr id="24" name="Trapezoid 23">
              <a:extLst>
                <a:ext uri="{FF2B5EF4-FFF2-40B4-BE49-F238E27FC236}">
                  <a16:creationId xmlns:a16="http://schemas.microsoft.com/office/drawing/2014/main" id="{BD1ED721-A219-B719-B122-61A6D17816B1}"/>
                </a:ext>
              </a:extLst>
            </p:cNvPr>
            <p:cNvSpPr/>
            <p:nvPr/>
          </p:nvSpPr>
          <p:spPr>
            <a:xfrm flipV="1">
              <a:off x="1956246" y="2221118"/>
              <a:ext cx="1434148" cy="1052879"/>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A13A1301-996E-30AB-638A-DA84ADDD4235}"/>
                </a:ext>
              </a:extLst>
            </p:cNvPr>
            <p:cNvSpPr txBox="1"/>
            <p:nvPr/>
          </p:nvSpPr>
          <p:spPr>
            <a:xfrm>
              <a:off x="2075989" y="2221119"/>
              <a:ext cx="1434148" cy="1200329"/>
            </a:xfrm>
            <a:prstGeom prst="rect">
              <a:avLst/>
            </a:prstGeom>
            <a:noFill/>
          </p:spPr>
          <p:txBody>
            <a:bodyPr wrap="square" rtlCol="0">
              <a:spAutoFit/>
            </a:bodyPr>
            <a:lstStyle/>
            <a:p>
              <a:r>
                <a:rPr lang="en-US" sz="1200" dirty="0">
                  <a:solidFill>
                    <a:schemeClr val="bg1"/>
                  </a:solidFill>
                </a:rPr>
                <a:t>Filter: ≥1 ICD RA (714.xx)</a:t>
              </a:r>
              <a:br>
                <a:rPr lang="en-US" sz="1200" dirty="0">
                  <a:solidFill>
                    <a:schemeClr val="bg1"/>
                  </a:solidFill>
                </a:rPr>
              </a:br>
              <a:r>
                <a:rPr lang="en-US" sz="1200" dirty="0">
                  <a:solidFill>
                    <a:schemeClr val="bg1"/>
                  </a:solidFill>
                </a:rPr>
                <a:t>    n=25,830</a:t>
              </a:r>
              <a:br>
                <a:rPr lang="en-US" sz="1200" dirty="0">
                  <a:solidFill>
                    <a:schemeClr val="bg1"/>
                  </a:solidFill>
                </a:rPr>
              </a:br>
              <a:r>
                <a:rPr lang="en-US" sz="1200" dirty="0">
                  <a:solidFill>
                    <a:schemeClr val="bg1"/>
                  </a:solidFill>
                </a:rPr>
                <a:t>     OR</a:t>
              </a:r>
            </a:p>
            <a:p>
              <a:r>
                <a:rPr lang="en-US" sz="1200" dirty="0">
                  <a:solidFill>
                    <a:schemeClr val="bg1"/>
                  </a:solidFill>
                </a:rPr>
                <a:t>    anti-CCP</a:t>
              </a:r>
            </a:p>
            <a:p>
              <a:r>
                <a:rPr lang="en-US" sz="1200" dirty="0">
                  <a:solidFill>
                    <a:schemeClr val="bg1"/>
                  </a:solidFill>
                </a:rPr>
                <a:t>    n=3,602</a:t>
              </a:r>
            </a:p>
          </p:txBody>
        </p:sp>
      </p:grpSp>
      <p:sp>
        <p:nvSpPr>
          <p:cNvPr id="26" name="Right Arrow 25">
            <a:extLst>
              <a:ext uri="{FF2B5EF4-FFF2-40B4-BE49-F238E27FC236}">
                <a16:creationId xmlns:a16="http://schemas.microsoft.com/office/drawing/2014/main" id="{3490AD1B-16A1-A814-6BB6-6B485ADC2D8A}"/>
              </a:ext>
            </a:extLst>
          </p:cNvPr>
          <p:cNvSpPr/>
          <p:nvPr/>
        </p:nvSpPr>
        <p:spPr>
          <a:xfrm>
            <a:off x="1381219" y="1934795"/>
            <a:ext cx="404038" cy="25518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ight Arrow 26">
            <a:extLst>
              <a:ext uri="{FF2B5EF4-FFF2-40B4-BE49-F238E27FC236}">
                <a16:creationId xmlns:a16="http://schemas.microsoft.com/office/drawing/2014/main" id="{45B56299-BA6B-87F7-CB75-D9D4FE788D2B}"/>
              </a:ext>
            </a:extLst>
          </p:cNvPr>
          <p:cNvSpPr/>
          <p:nvPr/>
        </p:nvSpPr>
        <p:spPr>
          <a:xfrm>
            <a:off x="3152377" y="1934794"/>
            <a:ext cx="404038" cy="25518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9DFF2D40-FE3E-F499-ED51-02846D9821AD}"/>
              </a:ext>
            </a:extLst>
          </p:cNvPr>
          <p:cNvSpPr/>
          <p:nvPr/>
        </p:nvSpPr>
        <p:spPr>
          <a:xfrm>
            <a:off x="4998582" y="1934478"/>
            <a:ext cx="404038" cy="25518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22D96B60-6E97-BD5F-BC31-B357F43EC91A}"/>
              </a:ext>
            </a:extLst>
          </p:cNvPr>
          <p:cNvSpPr/>
          <p:nvPr/>
        </p:nvSpPr>
        <p:spPr>
          <a:xfrm>
            <a:off x="6917752" y="2021709"/>
            <a:ext cx="404038" cy="25518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Bent-Up Arrow 31">
            <a:extLst>
              <a:ext uri="{FF2B5EF4-FFF2-40B4-BE49-F238E27FC236}">
                <a16:creationId xmlns:a16="http://schemas.microsoft.com/office/drawing/2014/main" id="{70BB6900-38CC-87CE-BBEA-7B4AC745311C}"/>
              </a:ext>
            </a:extLst>
          </p:cNvPr>
          <p:cNvSpPr/>
          <p:nvPr/>
        </p:nvSpPr>
        <p:spPr>
          <a:xfrm>
            <a:off x="5307102" y="2749893"/>
            <a:ext cx="1119002" cy="687955"/>
          </a:xfrm>
          <a:prstGeom prst="bentUp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5C13CB27-F30A-6005-A134-894A0ACBE018}"/>
              </a:ext>
            </a:extLst>
          </p:cNvPr>
          <p:cNvGrpSpPr/>
          <p:nvPr/>
        </p:nvGrpSpPr>
        <p:grpSpPr>
          <a:xfrm>
            <a:off x="3641270" y="133350"/>
            <a:ext cx="2423360" cy="2638642"/>
            <a:chOff x="3641270" y="133350"/>
            <a:chExt cx="2423360" cy="2638642"/>
          </a:xfrm>
        </p:grpSpPr>
        <p:sp>
          <p:nvSpPr>
            <p:cNvPr id="20" name="Can 19">
              <a:extLst>
                <a:ext uri="{FF2B5EF4-FFF2-40B4-BE49-F238E27FC236}">
                  <a16:creationId xmlns:a16="http://schemas.microsoft.com/office/drawing/2014/main" id="{6E8BA452-6303-DAF6-CB5E-8BEBA907028C}"/>
                </a:ext>
              </a:extLst>
            </p:cNvPr>
            <p:cNvSpPr/>
            <p:nvPr/>
          </p:nvSpPr>
          <p:spPr>
            <a:xfrm>
              <a:off x="3641270" y="1453558"/>
              <a:ext cx="1264030" cy="1318434"/>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RA Mart</a:t>
              </a:r>
            </a:p>
            <a:p>
              <a:pPr algn="ctr"/>
              <a:endParaRPr lang="en-US" sz="1400" dirty="0"/>
            </a:p>
            <a:p>
              <a:pPr algn="ctr"/>
              <a:r>
                <a:rPr lang="en-US" sz="1400" dirty="0"/>
                <a:t>n = 29,432</a:t>
              </a:r>
            </a:p>
          </p:txBody>
        </p:sp>
        <p:sp>
          <p:nvSpPr>
            <p:cNvPr id="36" name="Line Callout 1 35">
              <a:extLst>
                <a:ext uri="{FF2B5EF4-FFF2-40B4-BE49-F238E27FC236}">
                  <a16:creationId xmlns:a16="http://schemas.microsoft.com/office/drawing/2014/main" id="{6A77F094-23DC-214B-7C1F-38FF793C61E2}"/>
                </a:ext>
              </a:extLst>
            </p:cNvPr>
            <p:cNvSpPr/>
            <p:nvPr/>
          </p:nvSpPr>
          <p:spPr bwMode="auto">
            <a:xfrm>
              <a:off x="4800600" y="133350"/>
              <a:ext cx="1264030" cy="759975"/>
            </a:xfrm>
            <a:prstGeom prst="borderCallout1">
              <a:avLst>
                <a:gd name="adj1" fmla="val 18750"/>
                <a:gd name="adj2" fmla="val -8333"/>
                <a:gd name="adj3" fmla="val 148355"/>
                <a:gd name="adj4" fmla="val -32838"/>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1" u="none" strike="noStrike" cap="none" normalizeH="0" baseline="0" dirty="0">
                  <a:ln>
                    <a:noFill/>
                  </a:ln>
                  <a:solidFill>
                    <a:schemeClr val="tx1"/>
                  </a:solidFill>
                  <a:effectLst/>
                  <a:latin typeface="45 Helvetica Light" pitchFamily="-110" charset="0"/>
                  <a:ea typeface="Geneva" pitchFamily="-110" charset="-128"/>
                  <a:cs typeface="Geneva" pitchFamily="-110" charset="-128"/>
                </a:rPr>
                <a:t>Candidate list of possible RA patients</a:t>
              </a:r>
            </a:p>
          </p:txBody>
        </p:sp>
      </p:grpSp>
      <p:grpSp>
        <p:nvGrpSpPr>
          <p:cNvPr id="4" name="Group 3">
            <a:extLst>
              <a:ext uri="{FF2B5EF4-FFF2-40B4-BE49-F238E27FC236}">
                <a16:creationId xmlns:a16="http://schemas.microsoft.com/office/drawing/2014/main" id="{7A75DAD9-D49E-F1CB-D927-0ABDA40D7D42}"/>
              </a:ext>
            </a:extLst>
          </p:cNvPr>
          <p:cNvGrpSpPr/>
          <p:nvPr/>
        </p:nvGrpSpPr>
        <p:grpSpPr>
          <a:xfrm>
            <a:off x="2090364" y="2692773"/>
            <a:ext cx="3031049" cy="1526275"/>
            <a:chOff x="2090364" y="2692773"/>
            <a:chExt cx="3031049" cy="1526275"/>
          </a:xfrm>
        </p:grpSpPr>
        <p:sp>
          <p:nvSpPr>
            <p:cNvPr id="31" name="Can 30">
              <a:extLst>
                <a:ext uri="{FF2B5EF4-FFF2-40B4-BE49-F238E27FC236}">
                  <a16:creationId xmlns:a16="http://schemas.microsoft.com/office/drawing/2014/main" id="{2FF1A44F-3FC2-2BC7-A9BD-FC356DF67451}"/>
                </a:ext>
              </a:extLst>
            </p:cNvPr>
            <p:cNvSpPr/>
            <p:nvPr/>
          </p:nvSpPr>
          <p:spPr>
            <a:xfrm>
              <a:off x="3776261" y="2692773"/>
              <a:ext cx="1345152" cy="1318433"/>
            </a:xfrm>
            <a:prstGeom prst="can">
              <a:avLst/>
            </a:prstGeom>
            <a:solidFill>
              <a:schemeClr val="bg1">
                <a:lumMod val="6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Expert-labeled training</a:t>
              </a:r>
              <a:br>
                <a:rPr lang="en-US" sz="1400" dirty="0">
                  <a:solidFill>
                    <a:schemeClr val="tx1"/>
                  </a:solidFill>
                </a:rPr>
              </a:br>
              <a:r>
                <a:rPr lang="en-US" sz="1400" dirty="0">
                  <a:solidFill>
                    <a:schemeClr val="tx1"/>
                  </a:solidFill>
                </a:rPr>
                <a:t>set  (n=500)</a:t>
              </a:r>
              <a:endParaRPr lang="en-US" dirty="0">
                <a:solidFill>
                  <a:schemeClr val="tx1"/>
                </a:solidFill>
              </a:endParaRPr>
            </a:p>
          </p:txBody>
        </p:sp>
        <p:sp>
          <p:nvSpPr>
            <p:cNvPr id="37" name="Line Callout 1 36">
              <a:extLst>
                <a:ext uri="{FF2B5EF4-FFF2-40B4-BE49-F238E27FC236}">
                  <a16:creationId xmlns:a16="http://schemas.microsoft.com/office/drawing/2014/main" id="{FCC79A37-A129-DB81-3272-C40EC8B77EAC}"/>
                </a:ext>
              </a:extLst>
            </p:cNvPr>
            <p:cNvSpPr/>
            <p:nvPr/>
          </p:nvSpPr>
          <p:spPr bwMode="auto">
            <a:xfrm flipH="1">
              <a:off x="2090364" y="3903515"/>
              <a:ext cx="1264032" cy="315533"/>
            </a:xfrm>
            <a:prstGeom prst="borderCallout1">
              <a:avLst>
                <a:gd name="adj1" fmla="val 18750"/>
                <a:gd name="adj2" fmla="val -8333"/>
                <a:gd name="adj3" fmla="val -56999"/>
                <a:gd name="adj4" fmla="val -25219"/>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1" u="none" strike="noStrike" cap="none" normalizeH="0" baseline="0" dirty="0">
                  <a:ln>
                    <a:noFill/>
                  </a:ln>
                  <a:solidFill>
                    <a:schemeClr val="tx1"/>
                  </a:solidFill>
                  <a:effectLst/>
                  <a:latin typeface="45 Helvetica Light" pitchFamily="-110" charset="0"/>
                  <a:ea typeface="Geneva" pitchFamily="-110" charset="-128"/>
                  <a:cs typeface="Geneva" pitchFamily="-110" charset="-128"/>
                </a:rPr>
                <a:t>96+, 404-</a:t>
              </a:r>
            </a:p>
          </p:txBody>
        </p:sp>
      </p:grpSp>
      <p:grpSp>
        <p:nvGrpSpPr>
          <p:cNvPr id="5" name="Group 4">
            <a:extLst>
              <a:ext uri="{FF2B5EF4-FFF2-40B4-BE49-F238E27FC236}">
                <a16:creationId xmlns:a16="http://schemas.microsoft.com/office/drawing/2014/main" id="{440F79C1-9358-2372-C14A-54A3907F594A}"/>
              </a:ext>
            </a:extLst>
          </p:cNvPr>
          <p:cNvGrpSpPr/>
          <p:nvPr/>
        </p:nvGrpSpPr>
        <p:grpSpPr>
          <a:xfrm>
            <a:off x="7162800" y="133350"/>
            <a:ext cx="1752600" cy="2727474"/>
            <a:chOff x="7162800" y="133350"/>
            <a:chExt cx="1752600" cy="2727474"/>
          </a:xfrm>
        </p:grpSpPr>
        <p:sp>
          <p:nvSpPr>
            <p:cNvPr id="21" name="Can 20">
              <a:extLst>
                <a:ext uri="{FF2B5EF4-FFF2-40B4-BE49-F238E27FC236}">
                  <a16:creationId xmlns:a16="http://schemas.microsoft.com/office/drawing/2014/main" id="{7164217D-84A3-7713-0982-693213304A82}"/>
                </a:ext>
              </a:extLst>
            </p:cNvPr>
            <p:cNvSpPr/>
            <p:nvPr/>
          </p:nvSpPr>
          <p:spPr>
            <a:xfrm>
              <a:off x="7551354" y="1542390"/>
              <a:ext cx="1264030" cy="1318434"/>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Predicted RA cases </a:t>
              </a:r>
            </a:p>
            <a:p>
              <a:pPr algn="ctr"/>
              <a:endParaRPr lang="en-US" sz="1400" dirty="0"/>
            </a:p>
            <a:p>
              <a:pPr algn="ctr"/>
              <a:r>
                <a:rPr lang="en-US" sz="1400" dirty="0"/>
                <a:t>n ~ 3,585</a:t>
              </a:r>
            </a:p>
          </p:txBody>
        </p:sp>
        <p:sp>
          <p:nvSpPr>
            <p:cNvPr id="40" name="Line Callout 1 39">
              <a:extLst>
                <a:ext uri="{FF2B5EF4-FFF2-40B4-BE49-F238E27FC236}">
                  <a16:creationId xmlns:a16="http://schemas.microsoft.com/office/drawing/2014/main" id="{2C03327D-3CFF-6118-730F-56EEF491C920}"/>
                </a:ext>
              </a:extLst>
            </p:cNvPr>
            <p:cNvSpPr/>
            <p:nvPr/>
          </p:nvSpPr>
          <p:spPr bwMode="auto">
            <a:xfrm>
              <a:off x="7162800" y="133350"/>
              <a:ext cx="1752600" cy="916169"/>
            </a:xfrm>
            <a:prstGeom prst="borderCallout1">
              <a:avLst>
                <a:gd name="adj1" fmla="val 116152"/>
                <a:gd name="adj2" fmla="val 51089"/>
                <a:gd name="adj3" fmla="val 155516"/>
                <a:gd name="adj4" fmla="val 57587"/>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1" u="none" strike="noStrike" cap="none" normalizeH="0" baseline="0" dirty="0">
                  <a:ln>
                    <a:noFill/>
                  </a:ln>
                  <a:solidFill>
                    <a:schemeClr val="tx1"/>
                  </a:solidFill>
                  <a:effectLst/>
                  <a:latin typeface="45 Helvetica Light" pitchFamily="-110" charset="0"/>
                  <a:ea typeface="Geneva" pitchFamily="-110" charset="-128"/>
                  <a:cs typeface="Geneva" pitchFamily="-110" charset="-128"/>
                </a:rPr>
                <a:t>Ran inference on each model against RA mart to find suspect RA cases </a:t>
              </a:r>
            </a:p>
          </p:txBody>
        </p:sp>
      </p:grpSp>
      <p:grpSp>
        <p:nvGrpSpPr>
          <p:cNvPr id="6" name="Group 5">
            <a:extLst>
              <a:ext uri="{FF2B5EF4-FFF2-40B4-BE49-F238E27FC236}">
                <a16:creationId xmlns:a16="http://schemas.microsoft.com/office/drawing/2014/main" id="{71A7FBC0-956B-904B-7596-250AD5F00F66}"/>
              </a:ext>
            </a:extLst>
          </p:cNvPr>
          <p:cNvGrpSpPr/>
          <p:nvPr/>
        </p:nvGrpSpPr>
        <p:grpSpPr>
          <a:xfrm>
            <a:off x="7551354" y="2769873"/>
            <a:ext cx="1493594" cy="1630677"/>
            <a:chOff x="7551354" y="2769873"/>
            <a:chExt cx="1493594" cy="1630677"/>
          </a:xfrm>
        </p:grpSpPr>
        <p:sp>
          <p:nvSpPr>
            <p:cNvPr id="30" name="Can 29">
              <a:extLst>
                <a:ext uri="{FF2B5EF4-FFF2-40B4-BE49-F238E27FC236}">
                  <a16:creationId xmlns:a16="http://schemas.microsoft.com/office/drawing/2014/main" id="{DA67FA43-0C72-5874-DA00-73FB4B877733}"/>
                </a:ext>
              </a:extLst>
            </p:cNvPr>
            <p:cNvSpPr/>
            <p:nvPr/>
          </p:nvSpPr>
          <p:spPr>
            <a:xfrm>
              <a:off x="7699796" y="2769873"/>
              <a:ext cx="1345152" cy="1084522"/>
            </a:xfrm>
            <a:prstGeom prst="can">
              <a:avLst/>
            </a:prstGeom>
            <a:solidFill>
              <a:schemeClr val="bg1">
                <a:lumMod val="6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MRR on 400 cases</a:t>
              </a:r>
              <a:endParaRPr lang="en-US" dirty="0">
                <a:solidFill>
                  <a:schemeClr val="tx1"/>
                </a:solidFill>
              </a:endParaRPr>
            </a:p>
          </p:txBody>
        </p:sp>
        <p:sp>
          <p:nvSpPr>
            <p:cNvPr id="2" name="Line Callout 1 1">
              <a:extLst>
                <a:ext uri="{FF2B5EF4-FFF2-40B4-BE49-F238E27FC236}">
                  <a16:creationId xmlns:a16="http://schemas.microsoft.com/office/drawing/2014/main" id="{FC671A00-5E3A-7634-43FA-B34664532066}"/>
                </a:ext>
              </a:extLst>
            </p:cNvPr>
            <p:cNvSpPr/>
            <p:nvPr/>
          </p:nvSpPr>
          <p:spPr bwMode="auto">
            <a:xfrm flipH="1">
              <a:off x="7551354" y="4091028"/>
              <a:ext cx="1026146" cy="309522"/>
            </a:xfrm>
            <a:prstGeom prst="borderCallout1">
              <a:avLst>
                <a:gd name="adj1" fmla="val -26100"/>
                <a:gd name="adj2" fmla="val 34726"/>
                <a:gd name="adj3" fmla="val -60029"/>
                <a:gd name="adj4" fmla="val 31441"/>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i="1" dirty="0">
                  <a:latin typeface="45 Helvetica Light" pitchFamily="-110" charset="0"/>
                  <a:ea typeface="Geneva" pitchFamily="-110" charset="-128"/>
                  <a:cs typeface="Geneva" pitchFamily="-110" charset="-128"/>
                </a:rPr>
                <a:t>Report PPV </a:t>
              </a:r>
              <a:endParaRPr kumimoji="0" lang="en-US" sz="1400" b="0" i="1"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grpSp>
    </p:spTree>
    <p:extLst>
      <p:ext uri="{BB962C8B-B14F-4D97-AF65-F5344CB8AC3E}">
        <p14:creationId xmlns:p14="http://schemas.microsoft.com/office/powerpoint/2010/main" val="223929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2"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1FDF73F-826D-545D-64C6-26E01CF10D18}"/>
            </a:ext>
          </a:extLst>
        </p:cNvPr>
        <p:cNvGrpSpPr/>
        <p:nvPr/>
      </p:nvGrpSpPr>
      <p:grpSpPr>
        <a:xfrm>
          <a:off x="0" y="0"/>
          <a:ext cx="0" cy="0"/>
          <a:chOff x="0" y="0"/>
          <a:chExt cx="0" cy="0"/>
        </a:xfrm>
      </p:grpSpPr>
      <p:sp>
        <p:nvSpPr>
          <p:cNvPr id="19" name="Can 18">
            <a:extLst>
              <a:ext uri="{FF2B5EF4-FFF2-40B4-BE49-F238E27FC236}">
                <a16:creationId xmlns:a16="http://schemas.microsoft.com/office/drawing/2014/main" id="{E5C8BCE9-8CFA-A893-FA54-DD399E16DA82}"/>
              </a:ext>
            </a:extLst>
          </p:cNvPr>
          <p:cNvSpPr/>
          <p:nvPr/>
        </p:nvSpPr>
        <p:spPr>
          <a:xfrm>
            <a:off x="32657" y="1428750"/>
            <a:ext cx="1264030" cy="1318434"/>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EMR</a:t>
            </a:r>
          </a:p>
          <a:p>
            <a:pPr algn="ctr"/>
            <a:endParaRPr lang="en-US" sz="1400" dirty="0"/>
          </a:p>
          <a:p>
            <a:pPr algn="ctr"/>
            <a:r>
              <a:rPr lang="en-US" sz="1400" dirty="0"/>
              <a:t>n = ~4M</a:t>
            </a:r>
          </a:p>
        </p:txBody>
      </p:sp>
      <p:sp>
        <p:nvSpPr>
          <p:cNvPr id="20" name="Can 19">
            <a:extLst>
              <a:ext uri="{FF2B5EF4-FFF2-40B4-BE49-F238E27FC236}">
                <a16:creationId xmlns:a16="http://schemas.microsoft.com/office/drawing/2014/main" id="{99717CA3-B3F7-58B8-B23E-25C1FA623496}"/>
              </a:ext>
            </a:extLst>
          </p:cNvPr>
          <p:cNvSpPr/>
          <p:nvPr/>
        </p:nvSpPr>
        <p:spPr>
          <a:xfrm>
            <a:off x="3641270" y="1453558"/>
            <a:ext cx="1264030" cy="1318434"/>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RA Mart</a:t>
            </a:r>
          </a:p>
          <a:p>
            <a:pPr algn="ctr"/>
            <a:endParaRPr lang="en-US" sz="1400" dirty="0"/>
          </a:p>
          <a:p>
            <a:pPr algn="ctr"/>
            <a:r>
              <a:rPr lang="en-US" sz="1400" dirty="0"/>
              <a:t>n = 29,432</a:t>
            </a:r>
          </a:p>
        </p:txBody>
      </p:sp>
      <p:sp>
        <p:nvSpPr>
          <p:cNvPr id="21" name="Can 20">
            <a:extLst>
              <a:ext uri="{FF2B5EF4-FFF2-40B4-BE49-F238E27FC236}">
                <a16:creationId xmlns:a16="http://schemas.microsoft.com/office/drawing/2014/main" id="{9A69236F-5B73-0D14-DFAC-98DE87D1459B}"/>
              </a:ext>
            </a:extLst>
          </p:cNvPr>
          <p:cNvSpPr/>
          <p:nvPr/>
        </p:nvSpPr>
        <p:spPr>
          <a:xfrm>
            <a:off x="7551354" y="1542390"/>
            <a:ext cx="1264030" cy="1318434"/>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Predicted RA cases </a:t>
            </a:r>
          </a:p>
          <a:p>
            <a:pPr algn="ctr"/>
            <a:endParaRPr lang="en-US" sz="1400" dirty="0"/>
          </a:p>
          <a:p>
            <a:pPr algn="ctr"/>
            <a:r>
              <a:rPr lang="en-US" sz="1400" dirty="0"/>
              <a:t>n ~ 3,585</a:t>
            </a:r>
          </a:p>
        </p:txBody>
      </p:sp>
      <p:grpSp>
        <p:nvGrpSpPr>
          <p:cNvPr id="34" name="Group 33">
            <a:extLst>
              <a:ext uri="{FF2B5EF4-FFF2-40B4-BE49-F238E27FC236}">
                <a16:creationId xmlns:a16="http://schemas.microsoft.com/office/drawing/2014/main" id="{40406327-72FE-9B21-1380-2966FC8EA615}"/>
              </a:ext>
            </a:extLst>
          </p:cNvPr>
          <p:cNvGrpSpPr/>
          <p:nvPr/>
        </p:nvGrpSpPr>
        <p:grpSpPr>
          <a:xfrm>
            <a:off x="5482935" y="1639894"/>
            <a:ext cx="1572295" cy="1052879"/>
            <a:chOff x="6538917" y="1994921"/>
            <a:chExt cx="1572295" cy="1052879"/>
          </a:xfrm>
        </p:grpSpPr>
        <p:sp>
          <p:nvSpPr>
            <p:cNvPr id="22" name="Trapezoid 21">
              <a:extLst>
                <a:ext uri="{FF2B5EF4-FFF2-40B4-BE49-F238E27FC236}">
                  <a16:creationId xmlns:a16="http://schemas.microsoft.com/office/drawing/2014/main" id="{CD25E3CD-F92F-5CB7-C8BA-A2A324883D3C}"/>
                </a:ext>
              </a:extLst>
            </p:cNvPr>
            <p:cNvSpPr/>
            <p:nvPr/>
          </p:nvSpPr>
          <p:spPr>
            <a:xfrm flipV="1">
              <a:off x="6538917" y="1994921"/>
              <a:ext cx="1434148" cy="1052879"/>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B2404FB6-2611-938C-8D73-C562B2F061E0}"/>
                </a:ext>
              </a:extLst>
            </p:cNvPr>
            <p:cNvSpPr txBox="1"/>
            <p:nvPr/>
          </p:nvSpPr>
          <p:spPr>
            <a:xfrm>
              <a:off x="6847182" y="2215208"/>
              <a:ext cx="1264030" cy="523220"/>
            </a:xfrm>
            <a:prstGeom prst="rect">
              <a:avLst/>
            </a:prstGeom>
            <a:noFill/>
          </p:spPr>
          <p:txBody>
            <a:bodyPr wrap="square" rtlCol="0">
              <a:spAutoFit/>
            </a:bodyPr>
            <a:lstStyle/>
            <a:p>
              <a:r>
                <a:rPr lang="en-US" sz="1400" dirty="0">
                  <a:solidFill>
                    <a:schemeClr val="bg1"/>
                  </a:solidFill>
                </a:rPr>
                <a:t>Build 3 classifiers</a:t>
              </a:r>
            </a:p>
          </p:txBody>
        </p:sp>
      </p:grpSp>
      <p:grpSp>
        <p:nvGrpSpPr>
          <p:cNvPr id="33" name="Group 32">
            <a:extLst>
              <a:ext uri="{FF2B5EF4-FFF2-40B4-BE49-F238E27FC236}">
                <a16:creationId xmlns:a16="http://schemas.microsoft.com/office/drawing/2014/main" id="{7DD5EFFA-BEB5-FB38-1D11-88324CB6975E}"/>
              </a:ext>
            </a:extLst>
          </p:cNvPr>
          <p:cNvGrpSpPr/>
          <p:nvPr/>
        </p:nvGrpSpPr>
        <p:grpSpPr>
          <a:xfrm>
            <a:off x="1785257" y="1535946"/>
            <a:ext cx="1553891" cy="1569204"/>
            <a:chOff x="1956246" y="2221118"/>
            <a:chExt cx="1553891" cy="1200330"/>
          </a:xfrm>
        </p:grpSpPr>
        <p:sp>
          <p:nvSpPr>
            <p:cNvPr id="24" name="Trapezoid 23">
              <a:extLst>
                <a:ext uri="{FF2B5EF4-FFF2-40B4-BE49-F238E27FC236}">
                  <a16:creationId xmlns:a16="http://schemas.microsoft.com/office/drawing/2014/main" id="{ABD44A5B-3A9F-0AAF-B3A9-A9C3319E984E}"/>
                </a:ext>
              </a:extLst>
            </p:cNvPr>
            <p:cNvSpPr/>
            <p:nvPr/>
          </p:nvSpPr>
          <p:spPr>
            <a:xfrm flipV="1">
              <a:off x="1956246" y="2221118"/>
              <a:ext cx="1434148" cy="1052879"/>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DDB5ECD-C7A6-76EC-2E35-8D0D917B24F1}"/>
                </a:ext>
              </a:extLst>
            </p:cNvPr>
            <p:cNvSpPr txBox="1"/>
            <p:nvPr/>
          </p:nvSpPr>
          <p:spPr>
            <a:xfrm>
              <a:off x="2075989" y="2221119"/>
              <a:ext cx="1434148" cy="1200329"/>
            </a:xfrm>
            <a:prstGeom prst="rect">
              <a:avLst/>
            </a:prstGeom>
            <a:noFill/>
          </p:spPr>
          <p:txBody>
            <a:bodyPr wrap="square" rtlCol="0">
              <a:spAutoFit/>
            </a:bodyPr>
            <a:lstStyle/>
            <a:p>
              <a:r>
                <a:rPr lang="en-US" sz="1200" dirty="0">
                  <a:solidFill>
                    <a:schemeClr val="bg1"/>
                  </a:solidFill>
                </a:rPr>
                <a:t>Filter: ≥1 ICD RA (714.xx)</a:t>
              </a:r>
              <a:br>
                <a:rPr lang="en-US" sz="1200" dirty="0">
                  <a:solidFill>
                    <a:schemeClr val="bg1"/>
                  </a:solidFill>
                </a:rPr>
              </a:br>
              <a:r>
                <a:rPr lang="en-US" sz="1200" dirty="0">
                  <a:solidFill>
                    <a:schemeClr val="bg1"/>
                  </a:solidFill>
                </a:rPr>
                <a:t>    n=25,830</a:t>
              </a:r>
              <a:br>
                <a:rPr lang="en-US" sz="1200" dirty="0">
                  <a:solidFill>
                    <a:schemeClr val="bg1"/>
                  </a:solidFill>
                </a:rPr>
              </a:br>
              <a:r>
                <a:rPr lang="en-US" sz="1200" dirty="0">
                  <a:solidFill>
                    <a:schemeClr val="bg1"/>
                  </a:solidFill>
                </a:rPr>
                <a:t>     OR</a:t>
              </a:r>
            </a:p>
            <a:p>
              <a:r>
                <a:rPr lang="en-US" sz="1200" dirty="0">
                  <a:solidFill>
                    <a:schemeClr val="bg1"/>
                  </a:solidFill>
                </a:rPr>
                <a:t>    anti-CCP</a:t>
              </a:r>
            </a:p>
            <a:p>
              <a:r>
                <a:rPr lang="en-US" sz="1200" dirty="0">
                  <a:solidFill>
                    <a:schemeClr val="bg1"/>
                  </a:solidFill>
                </a:rPr>
                <a:t>    n=3,602</a:t>
              </a:r>
            </a:p>
          </p:txBody>
        </p:sp>
      </p:grpSp>
      <p:sp>
        <p:nvSpPr>
          <p:cNvPr id="26" name="Right Arrow 25">
            <a:extLst>
              <a:ext uri="{FF2B5EF4-FFF2-40B4-BE49-F238E27FC236}">
                <a16:creationId xmlns:a16="http://schemas.microsoft.com/office/drawing/2014/main" id="{2A224CCD-87F9-99AD-0F96-E421D5465705}"/>
              </a:ext>
            </a:extLst>
          </p:cNvPr>
          <p:cNvSpPr/>
          <p:nvPr/>
        </p:nvSpPr>
        <p:spPr>
          <a:xfrm>
            <a:off x="1381219" y="1934795"/>
            <a:ext cx="404038" cy="25518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ight Arrow 26">
            <a:extLst>
              <a:ext uri="{FF2B5EF4-FFF2-40B4-BE49-F238E27FC236}">
                <a16:creationId xmlns:a16="http://schemas.microsoft.com/office/drawing/2014/main" id="{0FB4139A-4465-FB14-6EB8-F290F5699B3A}"/>
              </a:ext>
            </a:extLst>
          </p:cNvPr>
          <p:cNvSpPr/>
          <p:nvPr/>
        </p:nvSpPr>
        <p:spPr>
          <a:xfrm>
            <a:off x="3152377" y="1934794"/>
            <a:ext cx="404038" cy="25518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BD42CC71-5E4B-A1D5-082C-BE9BD9E6A0E0}"/>
              </a:ext>
            </a:extLst>
          </p:cNvPr>
          <p:cNvSpPr/>
          <p:nvPr/>
        </p:nvSpPr>
        <p:spPr>
          <a:xfrm>
            <a:off x="4998582" y="1934478"/>
            <a:ext cx="404038" cy="25518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8B36DA07-D3EA-23D2-34D6-B824D9E5BA34}"/>
              </a:ext>
            </a:extLst>
          </p:cNvPr>
          <p:cNvSpPr/>
          <p:nvPr/>
        </p:nvSpPr>
        <p:spPr>
          <a:xfrm>
            <a:off x="6917752" y="2021709"/>
            <a:ext cx="404038" cy="25518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Can 29">
            <a:extLst>
              <a:ext uri="{FF2B5EF4-FFF2-40B4-BE49-F238E27FC236}">
                <a16:creationId xmlns:a16="http://schemas.microsoft.com/office/drawing/2014/main" id="{A07D5193-E014-BB41-40BE-582D08793B7B}"/>
              </a:ext>
            </a:extLst>
          </p:cNvPr>
          <p:cNvSpPr/>
          <p:nvPr/>
        </p:nvSpPr>
        <p:spPr>
          <a:xfrm>
            <a:off x="7699796" y="2769873"/>
            <a:ext cx="1345152" cy="1084522"/>
          </a:xfrm>
          <a:prstGeom prst="can">
            <a:avLst/>
          </a:prstGeom>
          <a:solidFill>
            <a:schemeClr val="bg1">
              <a:lumMod val="6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MRR on 400 cases</a:t>
            </a:r>
            <a:endParaRPr lang="en-US" dirty="0">
              <a:solidFill>
                <a:schemeClr val="tx1"/>
              </a:solidFill>
            </a:endParaRPr>
          </a:p>
        </p:txBody>
      </p:sp>
      <p:sp>
        <p:nvSpPr>
          <p:cNvPr id="31" name="Can 30">
            <a:extLst>
              <a:ext uri="{FF2B5EF4-FFF2-40B4-BE49-F238E27FC236}">
                <a16:creationId xmlns:a16="http://schemas.microsoft.com/office/drawing/2014/main" id="{93495C3F-C3AF-AFFE-A887-DB3DFF8397DC}"/>
              </a:ext>
            </a:extLst>
          </p:cNvPr>
          <p:cNvSpPr/>
          <p:nvPr/>
        </p:nvSpPr>
        <p:spPr>
          <a:xfrm>
            <a:off x="3776261" y="2692773"/>
            <a:ext cx="1345152" cy="1318433"/>
          </a:xfrm>
          <a:prstGeom prst="can">
            <a:avLst/>
          </a:prstGeom>
          <a:solidFill>
            <a:schemeClr val="bg1">
              <a:lumMod val="6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Expert-labeled training</a:t>
            </a:r>
            <a:br>
              <a:rPr lang="en-US" sz="1400" dirty="0">
                <a:solidFill>
                  <a:schemeClr val="tx1"/>
                </a:solidFill>
              </a:rPr>
            </a:br>
            <a:r>
              <a:rPr lang="en-US" sz="1400" dirty="0">
                <a:solidFill>
                  <a:schemeClr val="tx1"/>
                </a:solidFill>
              </a:rPr>
              <a:t>set  (n=500)</a:t>
            </a:r>
            <a:endParaRPr lang="en-US" dirty="0">
              <a:solidFill>
                <a:schemeClr val="tx1"/>
              </a:solidFill>
            </a:endParaRPr>
          </a:p>
        </p:txBody>
      </p:sp>
      <p:sp>
        <p:nvSpPr>
          <p:cNvPr id="32" name="Bent-Up Arrow 31">
            <a:extLst>
              <a:ext uri="{FF2B5EF4-FFF2-40B4-BE49-F238E27FC236}">
                <a16:creationId xmlns:a16="http://schemas.microsoft.com/office/drawing/2014/main" id="{696991CD-446C-0D8C-E582-33648525D44F}"/>
              </a:ext>
            </a:extLst>
          </p:cNvPr>
          <p:cNvSpPr/>
          <p:nvPr/>
        </p:nvSpPr>
        <p:spPr>
          <a:xfrm>
            <a:off x="5307102" y="2749893"/>
            <a:ext cx="1119002" cy="687955"/>
          </a:xfrm>
          <a:prstGeom prst="bentUp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ine Callout 1 35">
            <a:extLst>
              <a:ext uri="{FF2B5EF4-FFF2-40B4-BE49-F238E27FC236}">
                <a16:creationId xmlns:a16="http://schemas.microsoft.com/office/drawing/2014/main" id="{3AF78A5C-0A4A-6369-2F5B-5897B972C14C}"/>
              </a:ext>
            </a:extLst>
          </p:cNvPr>
          <p:cNvSpPr/>
          <p:nvPr/>
        </p:nvSpPr>
        <p:spPr bwMode="auto">
          <a:xfrm>
            <a:off x="4800600" y="133350"/>
            <a:ext cx="1264030" cy="759975"/>
          </a:xfrm>
          <a:prstGeom prst="borderCallout1">
            <a:avLst>
              <a:gd name="adj1" fmla="val 18750"/>
              <a:gd name="adj2" fmla="val -8333"/>
              <a:gd name="adj3" fmla="val 148355"/>
              <a:gd name="adj4" fmla="val -32838"/>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1" u="none" strike="noStrike" cap="none" normalizeH="0" baseline="0" dirty="0">
                <a:ln>
                  <a:noFill/>
                </a:ln>
                <a:solidFill>
                  <a:schemeClr val="tx1"/>
                </a:solidFill>
                <a:effectLst/>
                <a:latin typeface="45 Helvetica Light" pitchFamily="-110" charset="0"/>
                <a:ea typeface="Geneva" pitchFamily="-110" charset="-128"/>
                <a:cs typeface="Geneva" pitchFamily="-110" charset="-128"/>
              </a:rPr>
              <a:t>Candidate list of possible RA patients</a:t>
            </a:r>
          </a:p>
        </p:txBody>
      </p:sp>
      <p:sp>
        <p:nvSpPr>
          <p:cNvPr id="37" name="Line Callout 1 36">
            <a:extLst>
              <a:ext uri="{FF2B5EF4-FFF2-40B4-BE49-F238E27FC236}">
                <a16:creationId xmlns:a16="http://schemas.microsoft.com/office/drawing/2014/main" id="{ED42A2BB-60AA-C027-3844-C9C52385AD0A}"/>
              </a:ext>
            </a:extLst>
          </p:cNvPr>
          <p:cNvSpPr/>
          <p:nvPr/>
        </p:nvSpPr>
        <p:spPr bwMode="auto">
          <a:xfrm flipH="1">
            <a:off x="2090364" y="3903515"/>
            <a:ext cx="1264032" cy="315533"/>
          </a:xfrm>
          <a:prstGeom prst="borderCallout1">
            <a:avLst>
              <a:gd name="adj1" fmla="val 18750"/>
              <a:gd name="adj2" fmla="val -8333"/>
              <a:gd name="adj3" fmla="val -56999"/>
              <a:gd name="adj4" fmla="val -25219"/>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1" u="none" strike="noStrike" cap="none" normalizeH="0" baseline="0" dirty="0">
                <a:ln>
                  <a:noFill/>
                </a:ln>
                <a:solidFill>
                  <a:schemeClr val="tx1"/>
                </a:solidFill>
                <a:effectLst/>
                <a:latin typeface="45 Helvetica Light" pitchFamily="-110" charset="0"/>
                <a:ea typeface="Geneva" pitchFamily="-110" charset="-128"/>
                <a:cs typeface="Geneva" pitchFamily="-110" charset="-128"/>
              </a:rPr>
              <a:t>96+, 404-</a:t>
            </a:r>
          </a:p>
        </p:txBody>
      </p:sp>
      <p:sp>
        <p:nvSpPr>
          <p:cNvPr id="40" name="Line Callout 1 39">
            <a:extLst>
              <a:ext uri="{FF2B5EF4-FFF2-40B4-BE49-F238E27FC236}">
                <a16:creationId xmlns:a16="http://schemas.microsoft.com/office/drawing/2014/main" id="{042F4E12-FE02-F6FA-CFFF-645D458C5199}"/>
              </a:ext>
            </a:extLst>
          </p:cNvPr>
          <p:cNvSpPr/>
          <p:nvPr/>
        </p:nvSpPr>
        <p:spPr bwMode="auto">
          <a:xfrm>
            <a:off x="7162800" y="133350"/>
            <a:ext cx="1752600" cy="916169"/>
          </a:xfrm>
          <a:prstGeom prst="borderCallout1">
            <a:avLst>
              <a:gd name="adj1" fmla="val 116152"/>
              <a:gd name="adj2" fmla="val 51089"/>
              <a:gd name="adj3" fmla="val 155516"/>
              <a:gd name="adj4" fmla="val 57587"/>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1" u="none" strike="noStrike" cap="none" normalizeH="0" baseline="0" dirty="0">
                <a:ln>
                  <a:noFill/>
                </a:ln>
                <a:solidFill>
                  <a:schemeClr val="tx1"/>
                </a:solidFill>
                <a:effectLst/>
                <a:latin typeface="45 Helvetica Light" pitchFamily="-110" charset="0"/>
                <a:ea typeface="Geneva" pitchFamily="-110" charset="-128"/>
                <a:cs typeface="Geneva" pitchFamily="-110" charset="-128"/>
              </a:rPr>
              <a:t>Ran inference on each model against RA mart to find suspect RA cases </a:t>
            </a:r>
          </a:p>
        </p:txBody>
      </p:sp>
      <p:sp>
        <p:nvSpPr>
          <p:cNvPr id="2" name="Line Callout 1 1">
            <a:extLst>
              <a:ext uri="{FF2B5EF4-FFF2-40B4-BE49-F238E27FC236}">
                <a16:creationId xmlns:a16="http://schemas.microsoft.com/office/drawing/2014/main" id="{9DB770C3-E6C3-4058-C721-227372CED10D}"/>
              </a:ext>
            </a:extLst>
          </p:cNvPr>
          <p:cNvSpPr/>
          <p:nvPr/>
        </p:nvSpPr>
        <p:spPr bwMode="auto">
          <a:xfrm flipH="1">
            <a:off x="7551354" y="4091028"/>
            <a:ext cx="1026146" cy="309522"/>
          </a:xfrm>
          <a:prstGeom prst="borderCallout1">
            <a:avLst>
              <a:gd name="adj1" fmla="val -26100"/>
              <a:gd name="adj2" fmla="val 34726"/>
              <a:gd name="adj3" fmla="val -60029"/>
              <a:gd name="adj4" fmla="val 31441"/>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i="1" dirty="0">
                <a:latin typeface="45 Helvetica Light" pitchFamily="-110" charset="0"/>
                <a:ea typeface="Geneva" pitchFamily="-110" charset="-128"/>
                <a:cs typeface="Geneva" pitchFamily="-110" charset="-128"/>
              </a:rPr>
              <a:t>Report PPV </a:t>
            </a:r>
            <a:endParaRPr kumimoji="0" lang="en-US" sz="1400" b="0" i="1"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Tree>
    <p:extLst>
      <p:ext uri="{BB962C8B-B14F-4D97-AF65-F5344CB8AC3E}">
        <p14:creationId xmlns:p14="http://schemas.microsoft.com/office/powerpoint/2010/main" val="527489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table of test results&#10;&#10;Description automatically generated">
            <a:extLst>
              <a:ext uri="{FF2B5EF4-FFF2-40B4-BE49-F238E27FC236}">
                <a16:creationId xmlns:a16="http://schemas.microsoft.com/office/drawing/2014/main" id="{A53E4067-F807-EF8B-479E-30ABF34FD938}"/>
              </a:ext>
            </a:extLst>
          </p:cNvPr>
          <p:cNvPicPr>
            <a:picLocks noChangeAspect="1"/>
          </p:cNvPicPr>
          <p:nvPr/>
        </p:nvPicPr>
        <p:blipFill>
          <a:blip r:embed="rId3"/>
          <a:stretch>
            <a:fillRect/>
          </a:stretch>
        </p:blipFill>
        <p:spPr>
          <a:xfrm>
            <a:off x="2743200" y="-7783"/>
            <a:ext cx="3652082" cy="5151283"/>
          </a:xfrm>
          <a:prstGeom prst="rect">
            <a:avLst/>
          </a:prstGeom>
        </p:spPr>
      </p:pic>
      <p:sp>
        <p:nvSpPr>
          <p:cNvPr id="2" name="Rounded Rectangle 1">
            <a:extLst>
              <a:ext uri="{FF2B5EF4-FFF2-40B4-BE49-F238E27FC236}">
                <a16:creationId xmlns:a16="http://schemas.microsoft.com/office/drawing/2014/main" id="{CBAE06C1-1432-5915-4FBC-955A59300D25}"/>
              </a:ext>
            </a:extLst>
          </p:cNvPr>
          <p:cNvSpPr/>
          <p:nvPr/>
        </p:nvSpPr>
        <p:spPr bwMode="auto">
          <a:xfrm>
            <a:off x="4572000" y="590550"/>
            <a:ext cx="838200" cy="533400"/>
          </a:xfrm>
          <a:prstGeom prst="round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Tree>
    <p:extLst>
      <p:ext uri="{BB962C8B-B14F-4D97-AF65-F5344CB8AC3E}">
        <p14:creationId xmlns:p14="http://schemas.microsoft.com/office/powerpoint/2010/main" val="624999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2E8FD-BBA4-3DA6-2146-0D3FD076A900}"/>
              </a:ext>
            </a:extLst>
          </p:cNvPr>
          <p:cNvSpPr>
            <a:spLocks noGrp="1"/>
          </p:cNvSpPr>
          <p:nvPr>
            <p:ph type="title"/>
          </p:nvPr>
        </p:nvSpPr>
        <p:spPr/>
        <p:txBody>
          <a:bodyPr/>
          <a:lstStyle/>
          <a:p>
            <a:r>
              <a:rPr lang="en-US" dirty="0"/>
              <a:t>Standardized Regression Coefficients</a:t>
            </a:r>
          </a:p>
        </p:txBody>
      </p:sp>
      <p:pic>
        <p:nvPicPr>
          <p:cNvPr id="4" name="Picture 3" descr="A white paper with black text&#10;&#10;Description automatically generated">
            <a:extLst>
              <a:ext uri="{FF2B5EF4-FFF2-40B4-BE49-F238E27FC236}">
                <a16:creationId xmlns:a16="http://schemas.microsoft.com/office/drawing/2014/main" id="{98E49D80-DFB1-4F10-D085-1D1CD39A03B1}"/>
              </a:ext>
            </a:extLst>
          </p:cNvPr>
          <p:cNvPicPr>
            <a:picLocks noChangeAspect="1"/>
          </p:cNvPicPr>
          <p:nvPr/>
        </p:nvPicPr>
        <p:blipFill>
          <a:blip r:embed="rId3"/>
          <a:stretch>
            <a:fillRect/>
          </a:stretch>
        </p:blipFill>
        <p:spPr>
          <a:xfrm>
            <a:off x="1219200" y="969065"/>
            <a:ext cx="5562600" cy="3785658"/>
          </a:xfrm>
          <a:prstGeom prst="rect">
            <a:avLst/>
          </a:prstGeom>
        </p:spPr>
      </p:pic>
      <p:sp>
        <p:nvSpPr>
          <p:cNvPr id="6" name="Rectangle 5">
            <a:extLst>
              <a:ext uri="{FF2B5EF4-FFF2-40B4-BE49-F238E27FC236}">
                <a16:creationId xmlns:a16="http://schemas.microsoft.com/office/drawing/2014/main" id="{9253495F-504E-0C6C-0BBA-B25E91C02F6D}"/>
              </a:ext>
            </a:extLst>
          </p:cNvPr>
          <p:cNvSpPr/>
          <p:nvPr/>
        </p:nvSpPr>
        <p:spPr bwMode="auto">
          <a:xfrm>
            <a:off x="1066800" y="2190750"/>
            <a:ext cx="5638800" cy="256397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Tree>
    <p:extLst>
      <p:ext uri="{BB962C8B-B14F-4D97-AF65-F5344CB8AC3E}">
        <p14:creationId xmlns:p14="http://schemas.microsoft.com/office/powerpoint/2010/main" val="34628865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7E92F-DDEE-17AB-04F8-4A5ABBC78B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86E22F-B92B-7938-6DD1-2A63EBC41E19}"/>
              </a:ext>
            </a:extLst>
          </p:cNvPr>
          <p:cNvSpPr>
            <a:spLocks noGrp="1"/>
          </p:cNvSpPr>
          <p:nvPr>
            <p:ph type="title"/>
          </p:nvPr>
        </p:nvSpPr>
        <p:spPr/>
        <p:txBody>
          <a:bodyPr/>
          <a:lstStyle/>
          <a:p>
            <a:r>
              <a:rPr lang="en-US" dirty="0"/>
              <a:t>Standardized Regression Coefficients</a:t>
            </a:r>
          </a:p>
        </p:txBody>
      </p:sp>
      <p:pic>
        <p:nvPicPr>
          <p:cNvPr id="4" name="Picture 3" descr="A white paper with black text&#10;&#10;Description automatically generated">
            <a:extLst>
              <a:ext uri="{FF2B5EF4-FFF2-40B4-BE49-F238E27FC236}">
                <a16:creationId xmlns:a16="http://schemas.microsoft.com/office/drawing/2014/main" id="{3A82D74B-CECC-81A4-4A5D-F85609918250}"/>
              </a:ext>
            </a:extLst>
          </p:cNvPr>
          <p:cNvPicPr>
            <a:picLocks noChangeAspect="1"/>
          </p:cNvPicPr>
          <p:nvPr/>
        </p:nvPicPr>
        <p:blipFill>
          <a:blip r:embed="rId3"/>
          <a:stretch>
            <a:fillRect/>
          </a:stretch>
        </p:blipFill>
        <p:spPr>
          <a:xfrm>
            <a:off x="1219200" y="969065"/>
            <a:ext cx="5562600" cy="3785658"/>
          </a:xfrm>
          <a:prstGeom prst="rect">
            <a:avLst/>
          </a:prstGeom>
        </p:spPr>
      </p:pic>
      <p:sp>
        <p:nvSpPr>
          <p:cNvPr id="3" name="Rectangle 2">
            <a:extLst>
              <a:ext uri="{FF2B5EF4-FFF2-40B4-BE49-F238E27FC236}">
                <a16:creationId xmlns:a16="http://schemas.microsoft.com/office/drawing/2014/main" id="{7E454096-C40C-7F4C-6948-AE4C8EEF6762}"/>
              </a:ext>
            </a:extLst>
          </p:cNvPr>
          <p:cNvSpPr/>
          <p:nvPr/>
        </p:nvSpPr>
        <p:spPr bwMode="auto">
          <a:xfrm>
            <a:off x="1066800" y="3714750"/>
            <a:ext cx="5638800" cy="103997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Tree>
    <p:extLst>
      <p:ext uri="{BB962C8B-B14F-4D97-AF65-F5344CB8AC3E}">
        <p14:creationId xmlns:p14="http://schemas.microsoft.com/office/powerpoint/2010/main" val="13057859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8D406-DCA9-2737-F090-72FD0A46CE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4DE2E7-6062-E227-AFDB-0058424D95E4}"/>
              </a:ext>
            </a:extLst>
          </p:cNvPr>
          <p:cNvSpPr>
            <a:spLocks noGrp="1"/>
          </p:cNvSpPr>
          <p:nvPr>
            <p:ph type="title"/>
          </p:nvPr>
        </p:nvSpPr>
        <p:spPr/>
        <p:txBody>
          <a:bodyPr/>
          <a:lstStyle/>
          <a:p>
            <a:r>
              <a:rPr lang="en-US" dirty="0"/>
              <a:t>Standardized Regression Coefficients</a:t>
            </a:r>
          </a:p>
        </p:txBody>
      </p:sp>
      <p:pic>
        <p:nvPicPr>
          <p:cNvPr id="4" name="Picture 3" descr="A white paper with black text&#10;&#10;Description automatically generated">
            <a:extLst>
              <a:ext uri="{FF2B5EF4-FFF2-40B4-BE49-F238E27FC236}">
                <a16:creationId xmlns:a16="http://schemas.microsoft.com/office/drawing/2014/main" id="{49C6648B-3039-6EB9-01D0-50DDD252BDF2}"/>
              </a:ext>
            </a:extLst>
          </p:cNvPr>
          <p:cNvPicPr>
            <a:picLocks noChangeAspect="1"/>
          </p:cNvPicPr>
          <p:nvPr/>
        </p:nvPicPr>
        <p:blipFill>
          <a:blip r:embed="rId3"/>
          <a:stretch>
            <a:fillRect/>
          </a:stretch>
        </p:blipFill>
        <p:spPr>
          <a:xfrm>
            <a:off x="1219200" y="969065"/>
            <a:ext cx="5562600" cy="3785658"/>
          </a:xfrm>
          <a:prstGeom prst="rect">
            <a:avLst/>
          </a:prstGeom>
        </p:spPr>
      </p:pic>
    </p:spTree>
    <p:extLst>
      <p:ext uri="{BB962C8B-B14F-4D97-AF65-F5344CB8AC3E}">
        <p14:creationId xmlns:p14="http://schemas.microsoft.com/office/powerpoint/2010/main" val="1818135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9EFAE-4395-1403-ADDC-E84A32F10E2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38BC9D6-B3EE-ACBD-5A01-5FF4CC57795B}"/>
              </a:ext>
            </a:extLst>
          </p:cNvPr>
          <p:cNvSpPr>
            <a:spLocks noGrp="1"/>
          </p:cNvSpPr>
          <p:nvPr>
            <p:ph type="title"/>
          </p:nvPr>
        </p:nvSpPr>
        <p:spPr>
          <a:xfrm>
            <a:off x="304800" y="251050"/>
            <a:ext cx="8229600" cy="609600"/>
          </a:xfrm>
        </p:spPr>
        <p:txBody>
          <a:bodyPr/>
          <a:lstStyle/>
          <a:p>
            <a:r>
              <a:rPr lang="en-US" dirty="0"/>
              <a:t>Typical note </a:t>
            </a:r>
          </a:p>
        </p:txBody>
      </p:sp>
      <p:sp>
        <p:nvSpPr>
          <p:cNvPr id="3" name="Slide Number Placeholder 2">
            <a:extLst>
              <a:ext uri="{FF2B5EF4-FFF2-40B4-BE49-F238E27FC236}">
                <a16:creationId xmlns:a16="http://schemas.microsoft.com/office/drawing/2014/main" id="{6E10DD8D-F4BC-8F5D-79BD-F74F3844674E}"/>
              </a:ext>
            </a:extLst>
          </p:cNvPr>
          <p:cNvSpPr>
            <a:spLocks noGrp="1"/>
          </p:cNvSpPr>
          <p:nvPr>
            <p:ph type="sldNum" sz="quarter" idx="10"/>
          </p:nvPr>
        </p:nvSpPr>
        <p:spPr/>
        <p:txBody>
          <a:bodyPr/>
          <a:lstStyle/>
          <a:p>
            <a:fld id="{86CB4B4D-7CA3-9044-876B-883B54F8677D}" type="slidenum">
              <a:rPr lang="en-US" smtClean="0"/>
              <a:pPr/>
              <a:t>5</a:t>
            </a:fld>
            <a:endParaRPr lang="en-US" dirty="0"/>
          </a:p>
        </p:txBody>
      </p:sp>
      <p:sp>
        <p:nvSpPr>
          <p:cNvPr id="2" name="TextBox 1">
            <a:extLst>
              <a:ext uri="{FF2B5EF4-FFF2-40B4-BE49-F238E27FC236}">
                <a16:creationId xmlns:a16="http://schemas.microsoft.com/office/drawing/2014/main" id="{18C26870-0DF8-FEA6-42DB-356FC773A08C}"/>
              </a:ext>
            </a:extLst>
          </p:cNvPr>
          <p:cNvSpPr txBox="1"/>
          <p:nvPr/>
        </p:nvSpPr>
        <p:spPr>
          <a:xfrm>
            <a:off x="228600" y="989410"/>
            <a:ext cx="3962400" cy="3854901"/>
          </a:xfrm>
          <a:prstGeom prst="rect">
            <a:avLst/>
          </a:prstGeom>
          <a:noFill/>
        </p:spPr>
        <p:txBody>
          <a:bodyPr wrap="square" rtlCol="0">
            <a:spAutoFit/>
          </a:bodyPr>
          <a:lstStyle/>
          <a:p>
            <a:r>
              <a:rPr lang="en-US" sz="1050" b="1" dirty="0"/>
              <a:t>Date:</a:t>
            </a:r>
            <a:r>
              <a:rPr lang="en-US" sz="1050" dirty="0"/>
              <a:t> November 26, 2024</a:t>
            </a:r>
            <a:br>
              <a:rPr lang="en-US" sz="1050" dirty="0"/>
            </a:br>
            <a:r>
              <a:rPr lang="en-US" sz="1050" b="1" dirty="0"/>
              <a:t>Patient:</a:t>
            </a:r>
            <a:r>
              <a:rPr lang="en-US" sz="1050" dirty="0"/>
              <a:t> John Doe</a:t>
            </a:r>
            <a:br>
              <a:rPr lang="en-US" sz="1050" dirty="0"/>
            </a:br>
            <a:r>
              <a:rPr lang="en-US" sz="1050" b="1" dirty="0"/>
              <a:t>Age:</a:t>
            </a:r>
            <a:r>
              <a:rPr lang="en-US" sz="1050" dirty="0"/>
              <a:t> 65</a:t>
            </a:r>
            <a:br>
              <a:rPr lang="en-US" sz="1050" dirty="0"/>
            </a:br>
            <a:r>
              <a:rPr lang="en-US" sz="1050" b="1" dirty="0"/>
              <a:t>Sex:</a:t>
            </a:r>
            <a:r>
              <a:rPr lang="en-US" sz="1050" dirty="0"/>
              <a:t> Male</a:t>
            </a:r>
            <a:br>
              <a:rPr lang="en-US" sz="1050" dirty="0"/>
            </a:br>
            <a:r>
              <a:rPr lang="en-US" sz="1050" b="1" dirty="0"/>
              <a:t>MRN:</a:t>
            </a:r>
            <a:r>
              <a:rPr lang="en-US" sz="1050" dirty="0"/>
              <a:t> 123456789</a:t>
            </a:r>
          </a:p>
          <a:p>
            <a:r>
              <a:rPr lang="en-US" sz="1050" b="1" dirty="0"/>
              <a:t>Chief Complaint:</a:t>
            </a:r>
            <a:r>
              <a:rPr lang="en-US" sz="1050" dirty="0"/>
              <a:t> Shortness of breath and chest pain.</a:t>
            </a:r>
          </a:p>
          <a:p>
            <a:r>
              <a:rPr lang="en-US" sz="1050" b="1" dirty="0"/>
              <a:t>History of Present Illness:</a:t>
            </a:r>
            <a:br>
              <a:rPr lang="en-US" sz="1050" dirty="0"/>
            </a:br>
            <a:r>
              <a:rPr lang="en-US" sz="1050" dirty="0"/>
              <a:t>The patient is a 65-year-old male with a known history of </a:t>
            </a:r>
            <a:r>
              <a:rPr lang="en-US" sz="1050" b="1" dirty="0"/>
              <a:t>hypertension</a:t>
            </a:r>
            <a:r>
              <a:rPr lang="en-US" sz="1050" dirty="0"/>
              <a:t> and </a:t>
            </a:r>
            <a:r>
              <a:rPr lang="en-US" sz="1050" b="1" dirty="0"/>
              <a:t>Type 2 diabetes mellitus</a:t>
            </a:r>
            <a:r>
              <a:rPr lang="en-US" sz="1050" dirty="0"/>
              <a:t> who presents with </a:t>
            </a:r>
            <a:r>
              <a:rPr lang="en-US" sz="1050" b="1" dirty="0"/>
              <a:t>acute onset of shortness of breath</a:t>
            </a:r>
            <a:r>
              <a:rPr lang="en-US" sz="1050" dirty="0"/>
              <a:t> and </a:t>
            </a:r>
            <a:r>
              <a:rPr lang="en-US" sz="1050" b="1" dirty="0"/>
              <a:t>chest pain</a:t>
            </a:r>
            <a:r>
              <a:rPr lang="en-US" sz="1050" dirty="0"/>
              <a:t> radiating to the left arm, starting approximately 2 hours prior to arrival. He describes the pain as sharp, 7/10 in intensity, and exacerbated by physical activity. He denies nausea, vomiting, or sweating.</a:t>
            </a:r>
          </a:p>
          <a:p>
            <a:endParaRPr lang="en-US" sz="1050" b="1" dirty="0"/>
          </a:p>
          <a:p>
            <a:r>
              <a:rPr lang="en-US" sz="1050" b="1" dirty="0"/>
              <a:t>Medications:</a:t>
            </a:r>
            <a:endParaRPr lang="en-US" sz="1050" dirty="0"/>
          </a:p>
          <a:p>
            <a:pPr>
              <a:buFont typeface="Arial" panose="020B0604020202020204" pitchFamily="34" charset="0"/>
              <a:buChar char="•"/>
            </a:pPr>
            <a:r>
              <a:rPr lang="en-US" sz="1050" b="1" dirty="0"/>
              <a:t>Lisinopril 10 mg daily</a:t>
            </a:r>
            <a:endParaRPr lang="en-US" sz="1050" dirty="0"/>
          </a:p>
          <a:p>
            <a:pPr>
              <a:buFont typeface="Arial" panose="020B0604020202020204" pitchFamily="34" charset="0"/>
              <a:buChar char="•"/>
            </a:pPr>
            <a:r>
              <a:rPr lang="en-US" sz="1050" b="1" dirty="0"/>
              <a:t>Metformin 500 mg twice daily</a:t>
            </a:r>
          </a:p>
          <a:p>
            <a:endParaRPr lang="en-US" sz="1050" dirty="0"/>
          </a:p>
          <a:p>
            <a:r>
              <a:rPr lang="en-US" sz="1050" b="1" dirty="0"/>
              <a:t>Allergies:</a:t>
            </a:r>
            <a:endParaRPr lang="en-US" sz="1050" dirty="0"/>
          </a:p>
          <a:p>
            <a:pPr>
              <a:buFont typeface="Arial" panose="020B0604020202020204" pitchFamily="34" charset="0"/>
              <a:buChar char="•"/>
            </a:pPr>
            <a:r>
              <a:rPr lang="en-US" sz="1050" b="1" dirty="0"/>
              <a:t>Penicillin (rash)</a:t>
            </a:r>
            <a:endParaRPr lang="en-US" sz="1050" dirty="0"/>
          </a:p>
          <a:p>
            <a:endParaRPr lang="en-US" sz="1050" b="1" dirty="0"/>
          </a:p>
          <a:p>
            <a:endParaRPr lang="en-US" dirty="0"/>
          </a:p>
        </p:txBody>
      </p:sp>
      <p:sp>
        <p:nvSpPr>
          <p:cNvPr id="4" name="TextBox 3">
            <a:extLst>
              <a:ext uri="{FF2B5EF4-FFF2-40B4-BE49-F238E27FC236}">
                <a16:creationId xmlns:a16="http://schemas.microsoft.com/office/drawing/2014/main" id="{200E7398-ECD9-B516-210C-D968C0C82532}"/>
              </a:ext>
            </a:extLst>
          </p:cNvPr>
          <p:cNvSpPr txBox="1"/>
          <p:nvPr/>
        </p:nvSpPr>
        <p:spPr>
          <a:xfrm>
            <a:off x="4572000" y="895350"/>
            <a:ext cx="3962400" cy="3531736"/>
          </a:xfrm>
          <a:prstGeom prst="rect">
            <a:avLst/>
          </a:prstGeom>
          <a:noFill/>
        </p:spPr>
        <p:txBody>
          <a:bodyPr wrap="square" rtlCol="0">
            <a:spAutoFit/>
          </a:bodyPr>
          <a:lstStyle/>
          <a:p>
            <a:endParaRPr lang="en-US" sz="1050" b="1" dirty="0"/>
          </a:p>
          <a:p>
            <a:r>
              <a:rPr lang="en-US" sz="1050" b="1" dirty="0"/>
              <a:t>Physical Examination:</a:t>
            </a:r>
            <a:endParaRPr lang="en-US" sz="1050" dirty="0"/>
          </a:p>
          <a:p>
            <a:pPr>
              <a:buFont typeface="Arial" panose="020B0604020202020204" pitchFamily="34" charset="0"/>
              <a:buChar char="•"/>
            </a:pPr>
            <a:r>
              <a:rPr lang="en-US" sz="1050" b="1" dirty="0"/>
              <a:t>Vital Signs:</a:t>
            </a:r>
            <a:r>
              <a:rPr lang="en-US" sz="1050" dirty="0"/>
              <a:t> BP 150/90 mmHg, HR 95 bpm, RR 20/min, SpO2 96% on room air</a:t>
            </a:r>
          </a:p>
          <a:p>
            <a:pPr>
              <a:buFont typeface="Arial" panose="020B0604020202020204" pitchFamily="34" charset="0"/>
              <a:buChar char="•"/>
            </a:pPr>
            <a:r>
              <a:rPr lang="en-US" sz="1050" b="1" dirty="0"/>
              <a:t>Cardiovascular:</a:t>
            </a:r>
            <a:r>
              <a:rPr lang="en-US" sz="1050" dirty="0"/>
              <a:t> Regular rhythm, no murmurs.</a:t>
            </a:r>
          </a:p>
          <a:p>
            <a:pPr>
              <a:buFont typeface="Arial" panose="020B0604020202020204" pitchFamily="34" charset="0"/>
              <a:buChar char="•"/>
            </a:pPr>
            <a:r>
              <a:rPr lang="en-US" sz="1050" b="1" dirty="0"/>
              <a:t>Respiratory:</a:t>
            </a:r>
            <a:r>
              <a:rPr lang="en-US" sz="1050" dirty="0"/>
              <a:t> Clear to auscultation bilaterally, no wheezing or crackles.</a:t>
            </a:r>
          </a:p>
          <a:p>
            <a:endParaRPr lang="en-US" sz="1050" b="1" dirty="0"/>
          </a:p>
          <a:p>
            <a:r>
              <a:rPr lang="en-US" sz="1050" b="1" dirty="0"/>
              <a:t>Assessment:</a:t>
            </a:r>
            <a:endParaRPr lang="en-US" sz="1050" dirty="0"/>
          </a:p>
          <a:p>
            <a:pPr>
              <a:buFont typeface="+mj-lt"/>
              <a:buAutoNum type="arabicPeriod"/>
            </a:pPr>
            <a:r>
              <a:rPr lang="en-US" sz="1050" b="1" dirty="0"/>
              <a:t>Suspected acute coronary syndrome</a:t>
            </a:r>
          </a:p>
          <a:p>
            <a:pPr>
              <a:buFont typeface="+mj-lt"/>
              <a:buAutoNum type="arabicPeriod"/>
            </a:pPr>
            <a:r>
              <a:rPr lang="en-US" sz="1050" b="1" dirty="0"/>
              <a:t> </a:t>
            </a:r>
            <a:r>
              <a:rPr lang="en-US" sz="1050" dirty="0"/>
              <a:t>History of </a:t>
            </a:r>
            <a:r>
              <a:rPr lang="en-US" sz="1050" b="1" dirty="0"/>
              <a:t>hypertension  </a:t>
            </a:r>
            <a:endParaRPr lang="en-US" sz="1050" dirty="0"/>
          </a:p>
          <a:p>
            <a:pPr>
              <a:buFont typeface="+mj-lt"/>
              <a:buAutoNum type="arabicPeriod"/>
            </a:pPr>
            <a:r>
              <a:rPr lang="en-US" sz="1050" dirty="0"/>
              <a:t>History of </a:t>
            </a:r>
            <a:r>
              <a:rPr lang="en-US" sz="1050" b="1" dirty="0"/>
              <a:t>Type 2 diabetes mellitus</a:t>
            </a:r>
          </a:p>
          <a:p>
            <a:r>
              <a:rPr lang="en-US" sz="1050" b="1" dirty="0"/>
              <a:t>Plan:</a:t>
            </a:r>
            <a:endParaRPr lang="en-US" sz="1050" dirty="0"/>
          </a:p>
          <a:p>
            <a:pPr>
              <a:buFont typeface="Arial" panose="020B0604020202020204" pitchFamily="34" charset="0"/>
              <a:buChar char="•"/>
            </a:pPr>
            <a:r>
              <a:rPr lang="en-US" sz="1050" b="1" dirty="0"/>
              <a:t>Order EKG</a:t>
            </a:r>
            <a:r>
              <a:rPr lang="en-US" sz="1050" dirty="0"/>
              <a:t> and </a:t>
            </a:r>
            <a:r>
              <a:rPr lang="en-US" sz="1050" b="1" dirty="0"/>
              <a:t>troponin</a:t>
            </a:r>
            <a:r>
              <a:rPr lang="en-US" sz="1050" dirty="0"/>
              <a:t> levels.</a:t>
            </a:r>
          </a:p>
          <a:p>
            <a:pPr>
              <a:buFont typeface="Arial" panose="020B0604020202020204" pitchFamily="34" charset="0"/>
              <a:buChar char="•"/>
            </a:pPr>
            <a:r>
              <a:rPr lang="en-US" sz="1050" dirty="0"/>
              <a:t>Administer </a:t>
            </a:r>
            <a:r>
              <a:rPr lang="en-US" sz="1050" b="1" dirty="0"/>
              <a:t>aspirin 325 mg</a:t>
            </a:r>
            <a:r>
              <a:rPr lang="en-US" sz="1050" dirty="0"/>
              <a:t> now.</a:t>
            </a:r>
          </a:p>
          <a:p>
            <a:pPr>
              <a:buFont typeface="Arial" panose="020B0604020202020204" pitchFamily="34" charset="0"/>
              <a:buChar char="•"/>
            </a:pPr>
            <a:r>
              <a:rPr lang="en-US" sz="1050" b="1" dirty="0"/>
              <a:t>Stat cardiology consult</a:t>
            </a:r>
            <a:r>
              <a:rPr lang="en-US" sz="1050" dirty="0"/>
              <a:t> for possible </a:t>
            </a:r>
            <a:r>
              <a:rPr lang="en-US" sz="1050" b="1" dirty="0"/>
              <a:t>myocardial infarction</a:t>
            </a:r>
            <a:r>
              <a:rPr lang="en-US" sz="1050" dirty="0"/>
              <a:t>.</a:t>
            </a:r>
          </a:p>
          <a:p>
            <a:pPr>
              <a:buFont typeface="Arial" panose="020B0604020202020204" pitchFamily="34" charset="0"/>
              <a:buChar char="•"/>
            </a:pPr>
            <a:r>
              <a:rPr lang="en-US" sz="1050" dirty="0"/>
              <a:t>Initiate </a:t>
            </a:r>
            <a:r>
              <a:rPr lang="en-US" sz="1050" b="1" dirty="0"/>
              <a:t>continuous cardiac monitoring</a:t>
            </a:r>
            <a:r>
              <a:rPr lang="en-US" sz="1050" dirty="0"/>
              <a:t>.</a:t>
            </a:r>
          </a:p>
          <a:p>
            <a:pPr>
              <a:buFont typeface="Arial" panose="020B0604020202020204" pitchFamily="34" charset="0"/>
              <a:buChar char="•"/>
            </a:pPr>
            <a:r>
              <a:rPr lang="en-US" sz="1050" b="1" dirty="0"/>
              <a:t>Patient education:</a:t>
            </a:r>
            <a:r>
              <a:rPr lang="en-US" sz="1050" dirty="0"/>
              <a:t> Discussed the importance of medication adherence and lifestyle modifications.</a:t>
            </a:r>
          </a:p>
          <a:p>
            <a:endParaRPr lang="en-US" dirty="0"/>
          </a:p>
        </p:txBody>
      </p:sp>
      <p:sp>
        <p:nvSpPr>
          <p:cNvPr id="7" name="Rectangle 6">
            <a:extLst>
              <a:ext uri="{FF2B5EF4-FFF2-40B4-BE49-F238E27FC236}">
                <a16:creationId xmlns:a16="http://schemas.microsoft.com/office/drawing/2014/main" id="{14B707BA-F8DC-D587-A5FB-9AE2E888F0FA}"/>
              </a:ext>
            </a:extLst>
          </p:cNvPr>
          <p:cNvSpPr/>
          <p:nvPr/>
        </p:nvSpPr>
        <p:spPr bwMode="auto">
          <a:xfrm>
            <a:off x="228600" y="1809750"/>
            <a:ext cx="3962400" cy="2514600"/>
          </a:xfrm>
          <a:prstGeom prst="rect">
            <a:avLst/>
          </a:prstGeom>
          <a:solidFill>
            <a:schemeClr val="accent1">
              <a:alpha val="28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8" name="TextBox 7">
            <a:extLst>
              <a:ext uri="{FF2B5EF4-FFF2-40B4-BE49-F238E27FC236}">
                <a16:creationId xmlns:a16="http://schemas.microsoft.com/office/drawing/2014/main" id="{0D051359-5FB0-5A87-7AF9-5C0E5E9D0465}"/>
              </a:ext>
            </a:extLst>
          </p:cNvPr>
          <p:cNvSpPr txBox="1"/>
          <p:nvPr/>
        </p:nvSpPr>
        <p:spPr>
          <a:xfrm>
            <a:off x="2971800" y="1471196"/>
            <a:ext cx="1295400" cy="338554"/>
          </a:xfrm>
          <a:prstGeom prst="rect">
            <a:avLst/>
          </a:prstGeom>
          <a:noFill/>
        </p:spPr>
        <p:txBody>
          <a:bodyPr wrap="square" rtlCol="0">
            <a:spAutoFit/>
          </a:bodyPr>
          <a:lstStyle/>
          <a:p>
            <a:r>
              <a:rPr lang="en-US" sz="1600" dirty="0">
                <a:solidFill>
                  <a:srgbClr val="FF0000"/>
                </a:solidFill>
              </a:rPr>
              <a:t>SUBJECTIVE</a:t>
            </a:r>
            <a:endParaRPr lang="en-US" dirty="0">
              <a:solidFill>
                <a:srgbClr val="FF0000"/>
              </a:solidFill>
            </a:endParaRPr>
          </a:p>
        </p:txBody>
      </p:sp>
    </p:spTree>
    <p:extLst>
      <p:ext uri="{BB962C8B-B14F-4D97-AF65-F5344CB8AC3E}">
        <p14:creationId xmlns:p14="http://schemas.microsoft.com/office/powerpoint/2010/main" val="7506914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of test results&#10;&#10;Description automatically generated">
            <a:extLst>
              <a:ext uri="{FF2B5EF4-FFF2-40B4-BE49-F238E27FC236}">
                <a16:creationId xmlns:a16="http://schemas.microsoft.com/office/drawing/2014/main" id="{A53E4067-F807-EF8B-479E-30ABF34FD938}"/>
              </a:ext>
            </a:extLst>
          </p:cNvPr>
          <p:cNvPicPr>
            <a:picLocks noChangeAspect="1"/>
          </p:cNvPicPr>
          <p:nvPr/>
        </p:nvPicPr>
        <p:blipFill>
          <a:blip r:embed="rId3"/>
          <a:stretch>
            <a:fillRect/>
          </a:stretch>
        </p:blipFill>
        <p:spPr>
          <a:xfrm>
            <a:off x="2971800" y="57150"/>
            <a:ext cx="3335931" cy="4705350"/>
          </a:xfrm>
          <a:prstGeom prst="rect">
            <a:avLst/>
          </a:prstGeom>
        </p:spPr>
      </p:pic>
      <p:sp>
        <p:nvSpPr>
          <p:cNvPr id="2" name="Rounded Rectangle 1">
            <a:extLst>
              <a:ext uri="{FF2B5EF4-FFF2-40B4-BE49-F238E27FC236}">
                <a16:creationId xmlns:a16="http://schemas.microsoft.com/office/drawing/2014/main" id="{CBAE06C1-1432-5915-4FBC-955A59300D25}"/>
              </a:ext>
            </a:extLst>
          </p:cNvPr>
          <p:cNvSpPr/>
          <p:nvPr/>
        </p:nvSpPr>
        <p:spPr bwMode="auto">
          <a:xfrm>
            <a:off x="4572000" y="590550"/>
            <a:ext cx="838200" cy="533400"/>
          </a:xfrm>
          <a:prstGeom prst="round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Tree>
    <p:extLst>
      <p:ext uri="{BB962C8B-B14F-4D97-AF65-F5344CB8AC3E}">
        <p14:creationId xmlns:p14="http://schemas.microsoft.com/office/powerpoint/2010/main" val="353329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4CB484A-39B2-B480-EA83-026A055A2B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 y="0"/>
            <a:ext cx="77152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644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9B3D7-FF0A-E161-55B1-4367754881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D6FA88-DAD5-A7EC-48D1-01B369EF1B05}"/>
              </a:ext>
            </a:extLst>
          </p:cNvPr>
          <p:cNvSpPr>
            <a:spLocks noGrp="1"/>
          </p:cNvSpPr>
          <p:nvPr>
            <p:ph type="title"/>
          </p:nvPr>
        </p:nvSpPr>
        <p:spPr/>
        <p:txBody>
          <a:bodyPr/>
          <a:lstStyle/>
          <a:p>
            <a:r>
              <a:rPr lang="en-US" dirty="0"/>
              <a:t>Outline  </a:t>
            </a:r>
          </a:p>
        </p:txBody>
      </p:sp>
      <p:sp>
        <p:nvSpPr>
          <p:cNvPr id="4" name="Content Placeholder 3">
            <a:extLst>
              <a:ext uri="{FF2B5EF4-FFF2-40B4-BE49-F238E27FC236}">
                <a16:creationId xmlns:a16="http://schemas.microsoft.com/office/drawing/2014/main" id="{574805E7-D915-3B2C-97EF-1C03741F0994}"/>
              </a:ext>
            </a:extLst>
          </p:cNvPr>
          <p:cNvSpPr>
            <a:spLocks noGrp="1"/>
          </p:cNvSpPr>
          <p:nvPr>
            <p:ph sz="quarter" idx="10"/>
          </p:nvPr>
        </p:nvSpPr>
        <p:spPr/>
        <p:txBody>
          <a:bodyPr/>
          <a:lstStyle/>
          <a:p>
            <a:r>
              <a:rPr lang="en-US" sz="2000" dirty="0">
                <a:solidFill>
                  <a:schemeClr val="bg1">
                    <a:lumMod val="75000"/>
                  </a:schemeClr>
                </a:solidFill>
              </a:rPr>
              <a:t>Clinical Notes</a:t>
            </a:r>
          </a:p>
          <a:p>
            <a:r>
              <a:rPr lang="en-US" sz="2000" dirty="0">
                <a:solidFill>
                  <a:schemeClr val="bg1">
                    <a:lumMod val="75000"/>
                  </a:schemeClr>
                </a:solidFill>
              </a:rPr>
              <a:t>Modeling text</a:t>
            </a:r>
          </a:p>
          <a:p>
            <a:r>
              <a:rPr lang="en-US" sz="2000" dirty="0">
                <a:solidFill>
                  <a:schemeClr val="bg1">
                    <a:lumMod val="75000"/>
                  </a:schemeClr>
                </a:solidFill>
              </a:rPr>
              <a:t>Clinical NLP</a:t>
            </a:r>
          </a:p>
          <a:p>
            <a:r>
              <a:rPr lang="en-US" sz="2000" dirty="0">
                <a:solidFill>
                  <a:schemeClr val="bg1">
                    <a:lumMod val="75000"/>
                  </a:schemeClr>
                </a:solidFill>
              </a:rPr>
              <a:t>Secondary use</a:t>
            </a:r>
          </a:p>
          <a:p>
            <a:r>
              <a:rPr lang="en-US" sz="2000" b="1" dirty="0" err="1"/>
              <a:t>ClinicalBERT</a:t>
            </a:r>
            <a:endParaRPr lang="en-US" sz="2000" b="1" dirty="0"/>
          </a:p>
          <a:p>
            <a:r>
              <a:rPr lang="en-US" sz="2000" dirty="0">
                <a:solidFill>
                  <a:schemeClr val="bg1">
                    <a:lumMod val="75000"/>
                  </a:schemeClr>
                </a:solidFill>
              </a:rPr>
              <a:t> </a:t>
            </a:r>
          </a:p>
          <a:p>
            <a:r>
              <a:rPr lang="en-US" sz="2000" b="1" dirty="0"/>
              <a:t> </a:t>
            </a:r>
          </a:p>
          <a:p>
            <a:endParaRPr lang="en-US" sz="2000" b="1" dirty="0"/>
          </a:p>
          <a:p>
            <a:endParaRPr lang="en-US" sz="2000" b="1" dirty="0"/>
          </a:p>
          <a:p>
            <a:endParaRPr lang="en-US" sz="2000" b="1" dirty="0"/>
          </a:p>
          <a:p>
            <a:endParaRPr lang="en-US" dirty="0"/>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B1448DE5-DAEE-0601-F8AA-62F06C001705}"/>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52</a:t>
            </a:fld>
            <a:endParaRPr lang="en-US" dirty="0"/>
          </a:p>
        </p:txBody>
      </p:sp>
    </p:spTree>
    <p:extLst>
      <p:ext uri="{BB962C8B-B14F-4D97-AF65-F5344CB8AC3E}">
        <p14:creationId xmlns:p14="http://schemas.microsoft.com/office/powerpoint/2010/main" val="13712996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white paper with black text&#10;&#10;Description automatically generated">
            <a:extLst>
              <a:ext uri="{FF2B5EF4-FFF2-40B4-BE49-F238E27FC236}">
                <a16:creationId xmlns:a16="http://schemas.microsoft.com/office/drawing/2014/main" id="{675F6601-4B1E-EE20-B607-5427B1400AD4}"/>
              </a:ext>
            </a:extLst>
          </p:cNvPr>
          <p:cNvPicPr>
            <a:picLocks noGrp="1" noChangeAspect="1"/>
          </p:cNvPicPr>
          <p:nvPr>
            <p:ph sz="quarter" idx="10"/>
          </p:nvPr>
        </p:nvPicPr>
        <p:blipFill>
          <a:blip r:embed="rId3"/>
          <a:stretch>
            <a:fillRect/>
          </a:stretch>
        </p:blipFill>
        <p:spPr>
          <a:xfrm>
            <a:off x="1069822" y="442268"/>
            <a:ext cx="7004355" cy="3668453"/>
          </a:xfrm>
        </p:spPr>
      </p:pic>
      <p:sp>
        <p:nvSpPr>
          <p:cNvPr id="7" name="TextBox 6">
            <a:extLst>
              <a:ext uri="{FF2B5EF4-FFF2-40B4-BE49-F238E27FC236}">
                <a16:creationId xmlns:a16="http://schemas.microsoft.com/office/drawing/2014/main" id="{58A1A4C6-A8DF-7B6D-68B0-922BCD354252}"/>
              </a:ext>
            </a:extLst>
          </p:cNvPr>
          <p:cNvSpPr txBox="1"/>
          <p:nvPr/>
        </p:nvSpPr>
        <p:spPr>
          <a:xfrm>
            <a:off x="152400" y="4547343"/>
            <a:ext cx="5932714" cy="307777"/>
          </a:xfrm>
          <a:prstGeom prst="rect">
            <a:avLst/>
          </a:prstGeom>
          <a:noFill/>
        </p:spPr>
        <p:txBody>
          <a:bodyPr wrap="square">
            <a:spAutoFit/>
          </a:bodyPr>
          <a:lstStyle/>
          <a:p>
            <a:r>
              <a:rPr lang="en-US" sz="1400" dirty="0">
                <a:hlinkClick r:id="rId4"/>
              </a:rPr>
              <a:t>https://</a:t>
            </a:r>
            <a:r>
              <a:rPr lang="en-US" sz="1400" dirty="0" err="1">
                <a:hlinkClick r:id="rId4"/>
              </a:rPr>
              <a:t>arxiv.org</a:t>
            </a:r>
            <a:r>
              <a:rPr lang="en-US" sz="1400" dirty="0">
                <a:hlinkClick r:id="rId4"/>
              </a:rPr>
              <a:t>/pdf/1904.05342</a:t>
            </a:r>
            <a:endParaRPr lang="en-US" sz="1400" dirty="0"/>
          </a:p>
        </p:txBody>
      </p:sp>
    </p:spTree>
    <p:extLst>
      <p:ext uri="{BB962C8B-B14F-4D97-AF65-F5344CB8AC3E}">
        <p14:creationId xmlns:p14="http://schemas.microsoft.com/office/powerpoint/2010/main" val="33632050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5F9106-38BB-DF6A-D537-C216DFD91203}"/>
              </a:ext>
            </a:extLst>
          </p:cNvPr>
          <p:cNvSpPr>
            <a:spLocks noGrp="1"/>
          </p:cNvSpPr>
          <p:nvPr>
            <p:ph type="title"/>
          </p:nvPr>
        </p:nvSpPr>
        <p:spPr/>
        <p:txBody>
          <a:bodyPr/>
          <a:lstStyle/>
          <a:p>
            <a:r>
              <a:rPr lang="en-US" dirty="0"/>
              <a:t>BERT Refresher</a:t>
            </a:r>
          </a:p>
        </p:txBody>
      </p:sp>
      <p:sp>
        <p:nvSpPr>
          <p:cNvPr id="3" name="Slide Number Placeholder 2">
            <a:extLst>
              <a:ext uri="{FF2B5EF4-FFF2-40B4-BE49-F238E27FC236}">
                <a16:creationId xmlns:a16="http://schemas.microsoft.com/office/drawing/2014/main" id="{2A4E9A0B-53B3-0E31-DB1F-B6ADC59E5C1C}"/>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54</a:t>
            </a:fld>
            <a:endParaRPr lang="en-US" dirty="0"/>
          </a:p>
        </p:txBody>
      </p:sp>
      <p:pic>
        <p:nvPicPr>
          <p:cNvPr id="7" name="Picture 6" descr="A diagram of a computer program&#10;&#10;Description automatically generated">
            <a:extLst>
              <a:ext uri="{FF2B5EF4-FFF2-40B4-BE49-F238E27FC236}">
                <a16:creationId xmlns:a16="http://schemas.microsoft.com/office/drawing/2014/main" id="{D2CB70A2-3644-3BA8-1713-3BC8C151AE54}"/>
              </a:ext>
            </a:extLst>
          </p:cNvPr>
          <p:cNvPicPr>
            <a:picLocks noChangeAspect="1"/>
          </p:cNvPicPr>
          <p:nvPr/>
        </p:nvPicPr>
        <p:blipFill>
          <a:blip r:embed="rId3"/>
          <a:stretch>
            <a:fillRect/>
          </a:stretch>
        </p:blipFill>
        <p:spPr>
          <a:xfrm>
            <a:off x="2337245" y="961584"/>
            <a:ext cx="4469510" cy="3515166"/>
          </a:xfrm>
          <a:prstGeom prst="rect">
            <a:avLst/>
          </a:prstGeom>
        </p:spPr>
      </p:pic>
      <p:sp>
        <p:nvSpPr>
          <p:cNvPr id="9" name="TextBox 8">
            <a:extLst>
              <a:ext uri="{FF2B5EF4-FFF2-40B4-BE49-F238E27FC236}">
                <a16:creationId xmlns:a16="http://schemas.microsoft.com/office/drawing/2014/main" id="{F043E160-D437-1C4F-131A-72DCA1E90C24}"/>
              </a:ext>
            </a:extLst>
          </p:cNvPr>
          <p:cNvSpPr txBox="1"/>
          <p:nvPr/>
        </p:nvSpPr>
        <p:spPr>
          <a:xfrm>
            <a:off x="91274" y="4476750"/>
            <a:ext cx="5928526" cy="276999"/>
          </a:xfrm>
          <a:prstGeom prst="rect">
            <a:avLst/>
          </a:prstGeom>
          <a:noFill/>
        </p:spPr>
        <p:txBody>
          <a:bodyPr wrap="square">
            <a:spAutoFit/>
          </a:bodyPr>
          <a:lstStyle/>
          <a:p>
            <a:r>
              <a:rPr lang="en-US" sz="1200" dirty="0">
                <a:hlinkClick r:id="rId4"/>
              </a:rPr>
              <a:t>https://arxiv.org/abs/1810.04805</a:t>
            </a:r>
            <a:endParaRPr lang="en-US" dirty="0"/>
          </a:p>
        </p:txBody>
      </p:sp>
    </p:spTree>
    <p:extLst>
      <p:ext uri="{BB962C8B-B14F-4D97-AF65-F5344CB8AC3E}">
        <p14:creationId xmlns:p14="http://schemas.microsoft.com/office/powerpoint/2010/main" val="11472938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EF3C9-61A8-DBF4-3921-F453E8B3E53D}"/>
              </a:ext>
            </a:extLst>
          </p:cNvPr>
          <p:cNvSpPr>
            <a:spLocks noGrp="1"/>
          </p:cNvSpPr>
          <p:nvPr>
            <p:ph type="title"/>
          </p:nvPr>
        </p:nvSpPr>
        <p:spPr/>
        <p:txBody>
          <a:bodyPr/>
          <a:lstStyle/>
          <a:p>
            <a:r>
              <a:rPr lang="en-US" dirty="0"/>
              <a:t>BERT vs. </a:t>
            </a:r>
            <a:r>
              <a:rPr lang="en-US" dirty="0" err="1"/>
              <a:t>ClinicalBERT</a:t>
            </a:r>
            <a:endParaRPr lang="en-US" dirty="0"/>
          </a:p>
        </p:txBody>
      </p:sp>
      <p:sp>
        <p:nvSpPr>
          <p:cNvPr id="3" name="Slide Number Placeholder 2">
            <a:extLst>
              <a:ext uri="{FF2B5EF4-FFF2-40B4-BE49-F238E27FC236}">
                <a16:creationId xmlns:a16="http://schemas.microsoft.com/office/drawing/2014/main" id="{CD199D4D-A826-64DF-0733-9C2B09D3C75A}"/>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55</a:t>
            </a:fld>
            <a:endParaRPr lang="en-US" dirty="0"/>
          </a:p>
        </p:txBody>
      </p:sp>
      <p:graphicFrame>
        <p:nvGraphicFramePr>
          <p:cNvPr id="9" name="Table 8">
            <a:extLst>
              <a:ext uri="{FF2B5EF4-FFF2-40B4-BE49-F238E27FC236}">
                <a16:creationId xmlns:a16="http://schemas.microsoft.com/office/drawing/2014/main" id="{E4418658-E8EA-0623-0A18-FD9DFEAB106E}"/>
              </a:ext>
            </a:extLst>
          </p:cNvPr>
          <p:cNvGraphicFramePr>
            <a:graphicFrameLocks noGrp="1"/>
          </p:cNvGraphicFramePr>
          <p:nvPr>
            <p:extLst>
              <p:ext uri="{D42A27DB-BD31-4B8C-83A1-F6EECF244321}">
                <p14:modId xmlns:p14="http://schemas.microsoft.com/office/powerpoint/2010/main" val="2546723814"/>
              </p:ext>
            </p:extLst>
          </p:nvPr>
        </p:nvGraphicFramePr>
        <p:xfrm>
          <a:off x="381000" y="1393190"/>
          <a:ext cx="8382000" cy="2473960"/>
        </p:xfrm>
        <a:graphic>
          <a:graphicData uri="http://schemas.openxmlformats.org/drawingml/2006/table">
            <a:tbl>
              <a:tblPr firstRow="1" bandRow="1">
                <a:tableStyleId>{5C22544A-7EE6-4342-B048-85BDC9FD1C3A}</a:tableStyleId>
              </a:tblPr>
              <a:tblGrid>
                <a:gridCol w="2794000">
                  <a:extLst>
                    <a:ext uri="{9D8B030D-6E8A-4147-A177-3AD203B41FA5}">
                      <a16:colId xmlns:a16="http://schemas.microsoft.com/office/drawing/2014/main" val="547793275"/>
                    </a:ext>
                  </a:extLst>
                </a:gridCol>
                <a:gridCol w="2794000">
                  <a:extLst>
                    <a:ext uri="{9D8B030D-6E8A-4147-A177-3AD203B41FA5}">
                      <a16:colId xmlns:a16="http://schemas.microsoft.com/office/drawing/2014/main" val="2607224704"/>
                    </a:ext>
                  </a:extLst>
                </a:gridCol>
                <a:gridCol w="2794000">
                  <a:extLst>
                    <a:ext uri="{9D8B030D-6E8A-4147-A177-3AD203B41FA5}">
                      <a16:colId xmlns:a16="http://schemas.microsoft.com/office/drawing/2014/main" val="29550954"/>
                    </a:ext>
                  </a:extLst>
                </a:gridCol>
              </a:tblGrid>
              <a:tr h="370840">
                <a:tc>
                  <a:txBody>
                    <a:bodyPr/>
                    <a:lstStyle/>
                    <a:p>
                      <a:endParaRPr lang="en-US"/>
                    </a:p>
                  </a:txBody>
                  <a:tcPr/>
                </a:tc>
                <a:tc>
                  <a:txBody>
                    <a:bodyPr/>
                    <a:lstStyle/>
                    <a:p>
                      <a:r>
                        <a:rPr lang="en-US" dirty="0"/>
                        <a:t>Original BERT</a:t>
                      </a:r>
                    </a:p>
                  </a:txBody>
                  <a:tcPr/>
                </a:tc>
                <a:tc>
                  <a:txBody>
                    <a:bodyPr/>
                    <a:lstStyle/>
                    <a:p>
                      <a:r>
                        <a:rPr lang="en-US" dirty="0" err="1"/>
                        <a:t>ClinicalBERT</a:t>
                      </a:r>
                      <a:endParaRPr lang="en-US" dirty="0"/>
                    </a:p>
                  </a:txBody>
                  <a:tcPr/>
                </a:tc>
                <a:extLst>
                  <a:ext uri="{0D108BD9-81ED-4DB2-BD59-A6C34878D82A}">
                    <a16:rowId xmlns:a16="http://schemas.microsoft.com/office/drawing/2014/main" val="837033703"/>
                  </a:ext>
                </a:extLst>
              </a:tr>
              <a:tr h="370840">
                <a:tc>
                  <a:txBody>
                    <a:bodyPr/>
                    <a:lstStyle/>
                    <a:p>
                      <a:r>
                        <a:rPr lang="en-US" dirty="0"/>
                        <a:t>Training data</a:t>
                      </a:r>
                    </a:p>
                  </a:txBody>
                  <a:tcPr/>
                </a:tc>
                <a:tc>
                  <a:txBody>
                    <a:bodyPr/>
                    <a:lstStyle/>
                    <a:p>
                      <a:r>
                        <a:rPr lang="en-US" dirty="0"/>
                        <a:t>3.3B tokens from </a:t>
                      </a:r>
                      <a:r>
                        <a:rPr lang="en-US" dirty="0" err="1"/>
                        <a:t>BooksCorpus</a:t>
                      </a:r>
                      <a:r>
                        <a:rPr lang="en-US" dirty="0"/>
                        <a:t> and English Wikipedia</a:t>
                      </a:r>
                    </a:p>
                  </a:txBody>
                  <a:tcPr/>
                </a:tc>
                <a:tc>
                  <a:txBody>
                    <a:bodyPr/>
                    <a:lstStyle/>
                    <a:p>
                      <a:r>
                        <a:rPr lang="en-US" dirty="0"/>
                        <a:t>2M clinical notes from MIMIC III</a:t>
                      </a:r>
                    </a:p>
                  </a:txBody>
                  <a:tcPr/>
                </a:tc>
                <a:extLst>
                  <a:ext uri="{0D108BD9-81ED-4DB2-BD59-A6C34878D82A}">
                    <a16:rowId xmlns:a16="http://schemas.microsoft.com/office/drawing/2014/main" val="3767261663"/>
                  </a:ext>
                </a:extLst>
              </a:tr>
              <a:tr h="370840">
                <a:tc>
                  <a:txBody>
                    <a:bodyPr/>
                    <a:lstStyle/>
                    <a:p>
                      <a:r>
                        <a:rPr lang="en-US" dirty="0"/>
                        <a:t>Task(s)</a:t>
                      </a:r>
                    </a:p>
                  </a:txBody>
                  <a:tcPr/>
                </a:tc>
                <a:tc>
                  <a:txBody>
                    <a:bodyPr/>
                    <a:lstStyle/>
                    <a:p>
                      <a:r>
                        <a:rPr lang="en-US" dirty="0"/>
                        <a:t>11 common natural language tasks, e.g. question-answering and language understanding </a:t>
                      </a:r>
                    </a:p>
                  </a:txBody>
                  <a:tcPr/>
                </a:tc>
                <a:tc>
                  <a:txBody>
                    <a:bodyPr/>
                    <a:lstStyle/>
                    <a:p>
                      <a:r>
                        <a:rPr lang="en-US" dirty="0"/>
                        <a:t>30d readmission</a:t>
                      </a:r>
                    </a:p>
                  </a:txBody>
                  <a:tcPr/>
                </a:tc>
                <a:extLst>
                  <a:ext uri="{0D108BD9-81ED-4DB2-BD59-A6C34878D82A}">
                    <a16:rowId xmlns:a16="http://schemas.microsoft.com/office/drawing/2014/main" val="538592805"/>
                  </a:ext>
                </a:extLst>
              </a:tr>
            </a:tbl>
          </a:graphicData>
        </a:graphic>
      </p:graphicFrame>
    </p:spTree>
    <p:extLst>
      <p:ext uri="{BB962C8B-B14F-4D97-AF65-F5344CB8AC3E}">
        <p14:creationId xmlns:p14="http://schemas.microsoft.com/office/powerpoint/2010/main" val="4900959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A00D-C5EA-D5B9-6B6A-3A6C6353F7E4}"/>
              </a:ext>
            </a:extLst>
          </p:cNvPr>
          <p:cNvSpPr>
            <a:spLocks noGrp="1"/>
          </p:cNvSpPr>
          <p:nvPr>
            <p:ph type="title"/>
          </p:nvPr>
        </p:nvSpPr>
        <p:spPr/>
        <p:txBody>
          <a:bodyPr/>
          <a:lstStyle/>
          <a:p>
            <a:r>
              <a:rPr lang="en-US" dirty="0"/>
              <a:t>MLM Training Objective</a:t>
            </a:r>
          </a:p>
        </p:txBody>
      </p:sp>
      <p:sp>
        <p:nvSpPr>
          <p:cNvPr id="3" name="Slide Number Placeholder 2">
            <a:extLst>
              <a:ext uri="{FF2B5EF4-FFF2-40B4-BE49-F238E27FC236}">
                <a16:creationId xmlns:a16="http://schemas.microsoft.com/office/drawing/2014/main" id="{2113AA35-B25F-BB3A-FD26-0D159CFF88E2}"/>
              </a:ext>
            </a:extLst>
          </p:cNvPr>
          <p:cNvSpPr>
            <a:spLocks noGrp="1"/>
          </p:cNvSpPr>
          <p:nvPr>
            <p:ph type="sldNum" sz="quarter" idx="10"/>
          </p:nvPr>
        </p:nvSpPr>
        <p:spPr/>
        <p:txBody>
          <a:bodyPr/>
          <a:lstStyle/>
          <a:p>
            <a:fld id="{86CB4B4D-7CA3-9044-876B-883B54F8677D}" type="slidenum">
              <a:rPr lang="en-US" smtClean="0"/>
              <a:pPr/>
              <a:t>56</a:t>
            </a:fld>
            <a:endParaRPr lang="en-US" dirty="0"/>
          </a:p>
        </p:txBody>
      </p:sp>
      <p:pic>
        <p:nvPicPr>
          <p:cNvPr id="1026" name="Picture 2">
            <a:extLst>
              <a:ext uri="{FF2B5EF4-FFF2-40B4-BE49-F238E27FC236}">
                <a16:creationId xmlns:a16="http://schemas.microsoft.com/office/drawing/2014/main" id="{2530F342-413E-68ED-0722-39D9CDF744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428750"/>
            <a:ext cx="7503692"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2111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5F9106-38BB-DF6A-D537-C216DFD91203}"/>
              </a:ext>
            </a:extLst>
          </p:cNvPr>
          <p:cNvSpPr>
            <a:spLocks noGrp="1"/>
          </p:cNvSpPr>
          <p:nvPr>
            <p:ph type="title"/>
          </p:nvPr>
        </p:nvSpPr>
        <p:spPr/>
        <p:txBody>
          <a:bodyPr/>
          <a:lstStyle/>
          <a:p>
            <a:r>
              <a:rPr lang="en-US" dirty="0"/>
              <a:t>Classifier Head </a:t>
            </a:r>
          </a:p>
        </p:txBody>
      </p:sp>
      <p:sp>
        <p:nvSpPr>
          <p:cNvPr id="3" name="Slide Number Placeholder 2">
            <a:extLst>
              <a:ext uri="{FF2B5EF4-FFF2-40B4-BE49-F238E27FC236}">
                <a16:creationId xmlns:a16="http://schemas.microsoft.com/office/drawing/2014/main" id="{2A4E9A0B-53B3-0E31-DB1F-B6ADC59E5C1C}"/>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57</a:t>
            </a:fld>
            <a:endParaRPr lang="en-US" dirty="0"/>
          </a:p>
        </p:txBody>
      </p:sp>
      <p:pic>
        <p:nvPicPr>
          <p:cNvPr id="11" name="Picture 10">
            <a:extLst>
              <a:ext uri="{FF2B5EF4-FFF2-40B4-BE49-F238E27FC236}">
                <a16:creationId xmlns:a16="http://schemas.microsoft.com/office/drawing/2014/main" id="{6D5A054B-AF82-C8A0-B51F-BD4A5ABF1A4A}"/>
              </a:ext>
            </a:extLst>
          </p:cNvPr>
          <p:cNvPicPr>
            <a:picLocks noChangeAspect="1"/>
          </p:cNvPicPr>
          <p:nvPr/>
        </p:nvPicPr>
        <p:blipFill>
          <a:blip r:embed="rId3"/>
          <a:stretch>
            <a:fillRect/>
          </a:stretch>
        </p:blipFill>
        <p:spPr>
          <a:xfrm>
            <a:off x="5181600" y="2585357"/>
            <a:ext cx="3581400" cy="393700"/>
          </a:xfrm>
          <a:prstGeom prst="rect">
            <a:avLst/>
          </a:prstGeom>
        </p:spPr>
      </p:pic>
      <p:pic>
        <p:nvPicPr>
          <p:cNvPr id="8" name="Picture 7" descr="A yellow cartoon character with a stethoscope&#10;&#10;Description automatically generated">
            <a:extLst>
              <a:ext uri="{FF2B5EF4-FFF2-40B4-BE49-F238E27FC236}">
                <a16:creationId xmlns:a16="http://schemas.microsoft.com/office/drawing/2014/main" id="{4FB4B79F-1397-2DD3-4770-5657B3A9F669}"/>
              </a:ext>
            </a:extLst>
          </p:cNvPr>
          <p:cNvPicPr>
            <a:picLocks noChangeAspect="1"/>
          </p:cNvPicPr>
          <p:nvPr/>
        </p:nvPicPr>
        <p:blipFill>
          <a:blip r:embed="rId4"/>
          <a:stretch>
            <a:fillRect/>
          </a:stretch>
        </p:blipFill>
        <p:spPr>
          <a:xfrm>
            <a:off x="152400" y="1819275"/>
            <a:ext cx="4826177" cy="1898650"/>
          </a:xfrm>
          <a:prstGeom prst="rect">
            <a:avLst/>
          </a:prstGeom>
        </p:spPr>
      </p:pic>
    </p:spTree>
    <p:extLst>
      <p:ext uri="{BB962C8B-B14F-4D97-AF65-F5344CB8AC3E}">
        <p14:creationId xmlns:p14="http://schemas.microsoft.com/office/powerpoint/2010/main" val="14010600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73F58-2D3D-2E51-F9A0-02FC101F63C4}"/>
              </a:ext>
            </a:extLst>
          </p:cNvPr>
          <p:cNvSpPr>
            <a:spLocks noGrp="1"/>
          </p:cNvSpPr>
          <p:nvPr>
            <p:ph type="title"/>
          </p:nvPr>
        </p:nvSpPr>
        <p:spPr/>
        <p:txBody>
          <a:bodyPr/>
          <a:lstStyle/>
          <a:p>
            <a:r>
              <a:rPr lang="en-US" dirty="0"/>
              <a:t>30d Readmit Prediction</a:t>
            </a:r>
          </a:p>
        </p:txBody>
      </p:sp>
      <p:sp>
        <p:nvSpPr>
          <p:cNvPr id="4" name="Content Placeholder 3">
            <a:extLst>
              <a:ext uri="{FF2B5EF4-FFF2-40B4-BE49-F238E27FC236}">
                <a16:creationId xmlns:a16="http://schemas.microsoft.com/office/drawing/2014/main" id="{9ECAEF2D-9ACA-A01B-B6D6-99A3BF1A890D}"/>
              </a:ext>
            </a:extLst>
          </p:cNvPr>
          <p:cNvSpPr>
            <a:spLocks noGrp="1"/>
          </p:cNvSpPr>
          <p:nvPr>
            <p:ph sz="quarter" idx="10"/>
          </p:nvPr>
        </p:nvSpPr>
        <p:spPr>
          <a:xfrm>
            <a:off x="228600" y="1581150"/>
            <a:ext cx="8229600" cy="2514600"/>
          </a:xfrm>
        </p:spPr>
        <p:txBody>
          <a:bodyPr/>
          <a:lstStyle/>
          <a:p>
            <a:pPr marL="450850" indent="0" rtl="0" fontAlgn="base">
              <a:spcBef>
                <a:spcPts val="0"/>
              </a:spcBef>
              <a:spcAft>
                <a:spcPts val="0"/>
              </a:spcAft>
            </a:pPr>
            <a:r>
              <a:rPr lang="en-US" sz="1800" b="0" i="0" u="none" strike="noStrike" dirty="0">
                <a:solidFill>
                  <a:srgbClr val="000000"/>
                </a:solidFill>
                <a:effectLst/>
                <a:latin typeface="Arial" panose="020B0604020202020204" pitchFamily="34" charset="0"/>
              </a:rPr>
              <a:t>Select a random subset (‘cohort’) of all MIMIC patients</a:t>
            </a:r>
          </a:p>
          <a:p>
            <a:pPr marL="736600" indent="-285750"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marL="1473200" lvl="1">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34,560 patients </a:t>
            </a:r>
          </a:p>
          <a:p>
            <a:pPr marL="1473200" lvl="1">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2,963 positive readmission labels </a:t>
            </a:r>
          </a:p>
          <a:p>
            <a:pPr marL="1473200" lvl="1">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42,358 negative labels</a:t>
            </a:r>
          </a:p>
          <a:p>
            <a:endParaRPr lang="en-US" dirty="0"/>
          </a:p>
        </p:txBody>
      </p:sp>
      <p:sp>
        <p:nvSpPr>
          <p:cNvPr id="3" name="Slide Number Placeholder 2">
            <a:extLst>
              <a:ext uri="{FF2B5EF4-FFF2-40B4-BE49-F238E27FC236}">
                <a16:creationId xmlns:a16="http://schemas.microsoft.com/office/drawing/2014/main" id="{9335BB3D-2E68-FC89-E69C-602B59DE1390}"/>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58</a:t>
            </a:fld>
            <a:endParaRPr lang="en-US" dirty="0"/>
          </a:p>
        </p:txBody>
      </p:sp>
    </p:spTree>
    <p:extLst>
      <p:ext uri="{BB962C8B-B14F-4D97-AF65-F5344CB8AC3E}">
        <p14:creationId xmlns:p14="http://schemas.microsoft.com/office/powerpoint/2010/main" val="9431752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E11254-EC02-1BAC-7FAA-1B8A81F4F294}"/>
              </a:ext>
            </a:extLst>
          </p:cNvPr>
          <p:cNvSpPr>
            <a:spLocks noGrp="1"/>
          </p:cNvSpPr>
          <p:nvPr>
            <p:ph type="sldNum" sz="quarter" idx="10"/>
          </p:nvPr>
        </p:nvSpPr>
        <p:spPr/>
        <p:txBody>
          <a:bodyPr/>
          <a:lstStyle/>
          <a:p>
            <a:fld id="{86CB4B4D-7CA3-9044-876B-883B54F8677D}" type="slidenum">
              <a:rPr lang="en-US" smtClean="0"/>
              <a:pPr/>
              <a:t>59</a:t>
            </a:fld>
            <a:endParaRPr lang="en-US" dirty="0"/>
          </a:p>
        </p:txBody>
      </p:sp>
      <p:pic>
        <p:nvPicPr>
          <p:cNvPr id="5" name="Picture 4" descr="A diagram of a medical report&#10;&#10;Description automatically generated">
            <a:extLst>
              <a:ext uri="{FF2B5EF4-FFF2-40B4-BE49-F238E27FC236}">
                <a16:creationId xmlns:a16="http://schemas.microsoft.com/office/drawing/2014/main" id="{59554107-7FC3-23F0-0C76-3E87EE2584CF}"/>
              </a:ext>
            </a:extLst>
          </p:cNvPr>
          <p:cNvPicPr>
            <a:picLocks noChangeAspect="1"/>
          </p:cNvPicPr>
          <p:nvPr/>
        </p:nvPicPr>
        <p:blipFill>
          <a:blip r:embed="rId2"/>
          <a:stretch>
            <a:fillRect/>
          </a:stretch>
        </p:blipFill>
        <p:spPr>
          <a:xfrm>
            <a:off x="380999" y="742950"/>
            <a:ext cx="7625143" cy="2399417"/>
          </a:xfrm>
          <a:prstGeom prst="rect">
            <a:avLst/>
          </a:prstGeom>
        </p:spPr>
      </p:pic>
      <p:sp>
        <p:nvSpPr>
          <p:cNvPr id="6" name="TextBox 5">
            <a:extLst>
              <a:ext uri="{FF2B5EF4-FFF2-40B4-BE49-F238E27FC236}">
                <a16:creationId xmlns:a16="http://schemas.microsoft.com/office/drawing/2014/main" id="{5426CA54-B5F9-1514-24C1-9B39B74DDF34}"/>
              </a:ext>
            </a:extLst>
          </p:cNvPr>
          <p:cNvSpPr txBox="1"/>
          <p:nvPr/>
        </p:nvSpPr>
        <p:spPr>
          <a:xfrm>
            <a:off x="1232716" y="3638550"/>
            <a:ext cx="6234884" cy="461665"/>
          </a:xfrm>
          <a:prstGeom prst="rect">
            <a:avLst/>
          </a:prstGeom>
          <a:solidFill>
            <a:schemeClr val="bg1">
              <a:lumMod val="85000"/>
            </a:schemeClr>
          </a:solidFill>
        </p:spPr>
        <p:txBody>
          <a:bodyPr wrap="square" rtlCol="0">
            <a:spAutoFit/>
          </a:bodyPr>
          <a:lstStyle/>
          <a:p>
            <a:r>
              <a:rPr lang="en-US" dirty="0"/>
              <a:t>Readmit likelihood changes as new notes appear</a:t>
            </a:r>
          </a:p>
        </p:txBody>
      </p:sp>
    </p:spTree>
    <p:extLst>
      <p:ext uri="{BB962C8B-B14F-4D97-AF65-F5344CB8AC3E}">
        <p14:creationId xmlns:p14="http://schemas.microsoft.com/office/powerpoint/2010/main" val="3954594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765FB-1E70-4A57-0791-A507CBA724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25EDCD9-DD10-40E9-B895-F7D6BF373E49}"/>
              </a:ext>
            </a:extLst>
          </p:cNvPr>
          <p:cNvSpPr>
            <a:spLocks noGrp="1"/>
          </p:cNvSpPr>
          <p:nvPr>
            <p:ph type="title"/>
          </p:nvPr>
        </p:nvSpPr>
        <p:spPr>
          <a:xfrm>
            <a:off x="304800" y="251050"/>
            <a:ext cx="8229600" cy="609600"/>
          </a:xfrm>
        </p:spPr>
        <p:txBody>
          <a:bodyPr/>
          <a:lstStyle/>
          <a:p>
            <a:r>
              <a:rPr lang="en-US" dirty="0"/>
              <a:t>Typical note </a:t>
            </a:r>
          </a:p>
        </p:txBody>
      </p:sp>
      <p:sp>
        <p:nvSpPr>
          <p:cNvPr id="3" name="Slide Number Placeholder 2">
            <a:extLst>
              <a:ext uri="{FF2B5EF4-FFF2-40B4-BE49-F238E27FC236}">
                <a16:creationId xmlns:a16="http://schemas.microsoft.com/office/drawing/2014/main" id="{778FDE63-9576-8B20-9CF9-E9BB1C0BA954}"/>
              </a:ext>
            </a:extLst>
          </p:cNvPr>
          <p:cNvSpPr>
            <a:spLocks noGrp="1"/>
          </p:cNvSpPr>
          <p:nvPr>
            <p:ph type="sldNum" sz="quarter" idx="10"/>
          </p:nvPr>
        </p:nvSpPr>
        <p:spPr/>
        <p:txBody>
          <a:bodyPr/>
          <a:lstStyle/>
          <a:p>
            <a:fld id="{86CB4B4D-7CA3-9044-876B-883B54F8677D}" type="slidenum">
              <a:rPr lang="en-US" smtClean="0"/>
              <a:pPr/>
              <a:t>6</a:t>
            </a:fld>
            <a:endParaRPr lang="en-US" dirty="0"/>
          </a:p>
        </p:txBody>
      </p:sp>
      <p:sp>
        <p:nvSpPr>
          <p:cNvPr id="2" name="TextBox 1">
            <a:extLst>
              <a:ext uri="{FF2B5EF4-FFF2-40B4-BE49-F238E27FC236}">
                <a16:creationId xmlns:a16="http://schemas.microsoft.com/office/drawing/2014/main" id="{B27964BA-D68E-457D-5903-330F741E9C55}"/>
              </a:ext>
            </a:extLst>
          </p:cNvPr>
          <p:cNvSpPr txBox="1"/>
          <p:nvPr/>
        </p:nvSpPr>
        <p:spPr>
          <a:xfrm>
            <a:off x="228600" y="989410"/>
            <a:ext cx="3962400" cy="3854901"/>
          </a:xfrm>
          <a:prstGeom prst="rect">
            <a:avLst/>
          </a:prstGeom>
          <a:noFill/>
        </p:spPr>
        <p:txBody>
          <a:bodyPr wrap="square" rtlCol="0">
            <a:spAutoFit/>
          </a:bodyPr>
          <a:lstStyle/>
          <a:p>
            <a:r>
              <a:rPr lang="en-US" sz="1050" b="1" dirty="0"/>
              <a:t>Date:</a:t>
            </a:r>
            <a:r>
              <a:rPr lang="en-US" sz="1050" dirty="0"/>
              <a:t> November 26, 2024</a:t>
            </a:r>
            <a:br>
              <a:rPr lang="en-US" sz="1050" dirty="0"/>
            </a:br>
            <a:r>
              <a:rPr lang="en-US" sz="1050" b="1" dirty="0"/>
              <a:t>Patient:</a:t>
            </a:r>
            <a:r>
              <a:rPr lang="en-US" sz="1050" dirty="0"/>
              <a:t> John Doe</a:t>
            </a:r>
            <a:br>
              <a:rPr lang="en-US" sz="1050" dirty="0"/>
            </a:br>
            <a:r>
              <a:rPr lang="en-US" sz="1050" b="1" dirty="0"/>
              <a:t>Age:</a:t>
            </a:r>
            <a:r>
              <a:rPr lang="en-US" sz="1050" dirty="0"/>
              <a:t> 65</a:t>
            </a:r>
            <a:br>
              <a:rPr lang="en-US" sz="1050" dirty="0"/>
            </a:br>
            <a:r>
              <a:rPr lang="en-US" sz="1050" b="1" dirty="0"/>
              <a:t>Sex:</a:t>
            </a:r>
            <a:r>
              <a:rPr lang="en-US" sz="1050" dirty="0"/>
              <a:t> Male</a:t>
            </a:r>
            <a:br>
              <a:rPr lang="en-US" sz="1050" dirty="0"/>
            </a:br>
            <a:r>
              <a:rPr lang="en-US" sz="1050" b="1" dirty="0"/>
              <a:t>MRN:</a:t>
            </a:r>
            <a:r>
              <a:rPr lang="en-US" sz="1050" dirty="0"/>
              <a:t> 123456789</a:t>
            </a:r>
          </a:p>
          <a:p>
            <a:r>
              <a:rPr lang="en-US" sz="1050" b="1" dirty="0"/>
              <a:t>Chief Complaint:</a:t>
            </a:r>
            <a:r>
              <a:rPr lang="en-US" sz="1050" dirty="0"/>
              <a:t> Shortness of breath and chest pain.</a:t>
            </a:r>
          </a:p>
          <a:p>
            <a:r>
              <a:rPr lang="en-US" sz="1050" b="1" dirty="0"/>
              <a:t>History of Present Illness:</a:t>
            </a:r>
            <a:br>
              <a:rPr lang="en-US" sz="1050" dirty="0"/>
            </a:br>
            <a:r>
              <a:rPr lang="en-US" sz="1050" dirty="0"/>
              <a:t>The patient is a 65-year-old male with a known history of </a:t>
            </a:r>
            <a:r>
              <a:rPr lang="en-US" sz="1050" b="1" dirty="0"/>
              <a:t>hypertension</a:t>
            </a:r>
            <a:r>
              <a:rPr lang="en-US" sz="1050" dirty="0"/>
              <a:t> and </a:t>
            </a:r>
            <a:r>
              <a:rPr lang="en-US" sz="1050" b="1" dirty="0"/>
              <a:t>Type 2 diabetes mellitus</a:t>
            </a:r>
            <a:r>
              <a:rPr lang="en-US" sz="1050" dirty="0"/>
              <a:t> who presents with </a:t>
            </a:r>
            <a:r>
              <a:rPr lang="en-US" sz="1050" b="1" dirty="0"/>
              <a:t>acute onset of shortness of breath</a:t>
            </a:r>
            <a:r>
              <a:rPr lang="en-US" sz="1050" dirty="0"/>
              <a:t> and </a:t>
            </a:r>
            <a:r>
              <a:rPr lang="en-US" sz="1050" b="1" dirty="0"/>
              <a:t>chest pain</a:t>
            </a:r>
            <a:r>
              <a:rPr lang="en-US" sz="1050" dirty="0"/>
              <a:t> radiating to the left arm, starting approximately 2 hours prior to arrival. He describes the pain as sharp, 7/10 in intensity, and exacerbated by physical activity. He denies nausea, vomiting, or sweating.</a:t>
            </a:r>
          </a:p>
          <a:p>
            <a:endParaRPr lang="en-US" sz="1050" b="1" dirty="0"/>
          </a:p>
          <a:p>
            <a:r>
              <a:rPr lang="en-US" sz="1050" b="1" dirty="0"/>
              <a:t>Medications:</a:t>
            </a:r>
            <a:endParaRPr lang="en-US" sz="1050" dirty="0"/>
          </a:p>
          <a:p>
            <a:pPr>
              <a:buFont typeface="Arial" panose="020B0604020202020204" pitchFamily="34" charset="0"/>
              <a:buChar char="•"/>
            </a:pPr>
            <a:r>
              <a:rPr lang="en-US" sz="1050" b="1" dirty="0"/>
              <a:t>Lisinopril 10 mg daily</a:t>
            </a:r>
            <a:endParaRPr lang="en-US" sz="1050" dirty="0"/>
          </a:p>
          <a:p>
            <a:pPr>
              <a:buFont typeface="Arial" panose="020B0604020202020204" pitchFamily="34" charset="0"/>
              <a:buChar char="•"/>
            </a:pPr>
            <a:r>
              <a:rPr lang="en-US" sz="1050" b="1" dirty="0"/>
              <a:t>Metformin 500 mg twice daily</a:t>
            </a:r>
          </a:p>
          <a:p>
            <a:endParaRPr lang="en-US" sz="1050" dirty="0"/>
          </a:p>
          <a:p>
            <a:r>
              <a:rPr lang="en-US" sz="1050" b="1" dirty="0"/>
              <a:t>Allergies:</a:t>
            </a:r>
            <a:endParaRPr lang="en-US" sz="1050" dirty="0"/>
          </a:p>
          <a:p>
            <a:pPr>
              <a:buFont typeface="Arial" panose="020B0604020202020204" pitchFamily="34" charset="0"/>
              <a:buChar char="•"/>
            </a:pPr>
            <a:r>
              <a:rPr lang="en-US" sz="1050" b="1" dirty="0"/>
              <a:t>Penicillin (rash)</a:t>
            </a:r>
            <a:endParaRPr lang="en-US" sz="1050" dirty="0"/>
          </a:p>
          <a:p>
            <a:endParaRPr lang="en-US" sz="1050" b="1" dirty="0"/>
          </a:p>
          <a:p>
            <a:endParaRPr lang="en-US" dirty="0"/>
          </a:p>
        </p:txBody>
      </p:sp>
      <p:sp>
        <p:nvSpPr>
          <p:cNvPr id="4" name="TextBox 3">
            <a:extLst>
              <a:ext uri="{FF2B5EF4-FFF2-40B4-BE49-F238E27FC236}">
                <a16:creationId xmlns:a16="http://schemas.microsoft.com/office/drawing/2014/main" id="{EE920E0A-E7D4-A525-9BE6-58625CFCD277}"/>
              </a:ext>
            </a:extLst>
          </p:cNvPr>
          <p:cNvSpPr txBox="1"/>
          <p:nvPr/>
        </p:nvSpPr>
        <p:spPr>
          <a:xfrm>
            <a:off x="4572000" y="895350"/>
            <a:ext cx="3962400" cy="3531736"/>
          </a:xfrm>
          <a:prstGeom prst="rect">
            <a:avLst/>
          </a:prstGeom>
          <a:noFill/>
        </p:spPr>
        <p:txBody>
          <a:bodyPr wrap="square" rtlCol="0">
            <a:spAutoFit/>
          </a:bodyPr>
          <a:lstStyle/>
          <a:p>
            <a:endParaRPr lang="en-US" sz="1050" b="1" dirty="0"/>
          </a:p>
          <a:p>
            <a:r>
              <a:rPr lang="en-US" sz="1050" b="1" dirty="0"/>
              <a:t>Physical Examination:</a:t>
            </a:r>
            <a:endParaRPr lang="en-US" sz="1050" dirty="0"/>
          </a:p>
          <a:p>
            <a:pPr>
              <a:buFont typeface="Arial" panose="020B0604020202020204" pitchFamily="34" charset="0"/>
              <a:buChar char="•"/>
            </a:pPr>
            <a:r>
              <a:rPr lang="en-US" sz="1050" b="1" dirty="0"/>
              <a:t>Vital Signs:</a:t>
            </a:r>
            <a:r>
              <a:rPr lang="en-US" sz="1050" dirty="0"/>
              <a:t> BP 150/90 mmHg, HR 95 bpm, RR 20/min, SpO2 96% on room air</a:t>
            </a:r>
          </a:p>
          <a:p>
            <a:pPr>
              <a:buFont typeface="Arial" panose="020B0604020202020204" pitchFamily="34" charset="0"/>
              <a:buChar char="•"/>
            </a:pPr>
            <a:r>
              <a:rPr lang="en-US" sz="1050" b="1" dirty="0"/>
              <a:t>Cardiovascular:</a:t>
            </a:r>
            <a:r>
              <a:rPr lang="en-US" sz="1050" dirty="0"/>
              <a:t> Regular rhythm, no murmurs.</a:t>
            </a:r>
          </a:p>
          <a:p>
            <a:pPr>
              <a:buFont typeface="Arial" panose="020B0604020202020204" pitchFamily="34" charset="0"/>
              <a:buChar char="•"/>
            </a:pPr>
            <a:r>
              <a:rPr lang="en-US" sz="1050" b="1" dirty="0"/>
              <a:t>Respiratory:</a:t>
            </a:r>
            <a:r>
              <a:rPr lang="en-US" sz="1050" dirty="0"/>
              <a:t> Clear to auscultation bilaterally, no wheezing or crackles.</a:t>
            </a:r>
          </a:p>
          <a:p>
            <a:endParaRPr lang="en-US" sz="1050" b="1" dirty="0"/>
          </a:p>
          <a:p>
            <a:r>
              <a:rPr lang="en-US" sz="1050" b="1" dirty="0"/>
              <a:t>Assessment:</a:t>
            </a:r>
            <a:endParaRPr lang="en-US" sz="1050" dirty="0"/>
          </a:p>
          <a:p>
            <a:pPr>
              <a:buFont typeface="+mj-lt"/>
              <a:buAutoNum type="arabicPeriod"/>
            </a:pPr>
            <a:r>
              <a:rPr lang="en-US" sz="1050" b="1" dirty="0"/>
              <a:t>Suspected acute coronary syndrome</a:t>
            </a:r>
          </a:p>
          <a:p>
            <a:pPr>
              <a:buFont typeface="+mj-lt"/>
              <a:buAutoNum type="arabicPeriod"/>
            </a:pPr>
            <a:r>
              <a:rPr lang="en-US" sz="1050" b="1" dirty="0"/>
              <a:t> </a:t>
            </a:r>
            <a:r>
              <a:rPr lang="en-US" sz="1050" dirty="0"/>
              <a:t>History of </a:t>
            </a:r>
            <a:r>
              <a:rPr lang="en-US" sz="1050" b="1" dirty="0"/>
              <a:t>hypertension  </a:t>
            </a:r>
            <a:endParaRPr lang="en-US" sz="1050" dirty="0"/>
          </a:p>
          <a:p>
            <a:pPr>
              <a:buFont typeface="+mj-lt"/>
              <a:buAutoNum type="arabicPeriod"/>
            </a:pPr>
            <a:r>
              <a:rPr lang="en-US" sz="1050" dirty="0"/>
              <a:t>History of </a:t>
            </a:r>
            <a:r>
              <a:rPr lang="en-US" sz="1050" b="1" dirty="0"/>
              <a:t>Type 2 diabetes mellitus</a:t>
            </a:r>
          </a:p>
          <a:p>
            <a:r>
              <a:rPr lang="en-US" sz="1050" b="1" dirty="0"/>
              <a:t>Plan:</a:t>
            </a:r>
            <a:endParaRPr lang="en-US" sz="1050" dirty="0"/>
          </a:p>
          <a:p>
            <a:pPr>
              <a:buFont typeface="Arial" panose="020B0604020202020204" pitchFamily="34" charset="0"/>
              <a:buChar char="•"/>
            </a:pPr>
            <a:r>
              <a:rPr lang="en-US" sz="1050" b="1" dirty="0"/>
              <a:t>Order EKG</a:t>
            </a:r>
            <a:r>
              <a:rPr lang="en-US" sz="1050" dirty="0"/>
              <a:t> and </a:t>
            </a:r>
            <a:r>
              <a:rPr lang="en-US" sz="1050" b="1" dirty="0"/>
              <a:t>troponin</a:t>
            </a:r>
            <a:r>
              <a:rPr lang="en-US" sz="1050" dirty="0"/>
              <a:t> levels.</a:t>
            </a:r>
          </a:p>
          <a:p>
            <a:pPr>
              <a:buFont typeface="Arial" panose="020B0604020202020204" pitchFamily="34" charset="0"/>
              <a:buChar char="•"/>
            </a:pPr>
            <a:r>
              <a:rPr lang="en-US" sz="1050" dirty="0"/>
              <a:t>Administer </a:t>
            </a:r>
            <a:r>
              <a:rPr lang="en-US" sz="1050" b="1" dirty="0"/>
              <a:t>aspirin 325 mg</a:t>
            </a:r>
            <a:r>
              <a:rPr lang="en-US" sz="1050" dirty="0"/>
              <a:t> now.</a:t>
            </a:r>
          </a:p>
          <a:p>
            <a:pPr>
              <a:buFont typeface="Arial" panose="020B0604020202020204" pitchFamily="34" charset="0"/>
              <a:buChar char="•"/>
            </a:pPr>
            <a:r>
              <a:rPr lang="en-US" sz="1050" b="1" dirty="0"/>
              <a:t>Stat cardiology consult</a:t>
            </a:r>
            <a:r>
              <a:rPr lang="en-US" sz="1050" dirty="0"/>
              <a:t> for possible </a:t>
            </a:r>
            <a:r>
              <a:rPr lang="en-US" sz="1050" b="1" dirty="0"/>
              <a:t>myocardial infarction</a:t>
            </a:r>
            <a:r>
              <a:rPr lang="en-US" sz="1050" dirty="0"/>
              <a:t>.</a:t>
            </a:r>
          </a:p>
          <a:p>
            <a:pPr>
              <a:buFont typeface="Arial" panose="020B0604020202020204" pitchFamily="34" charset="0"/>
              <a:buChar char="•"/>
            </a:pPr>
            <a:r>
              <a:rPr lang="en-US" sz="1050" dirty="0"/>
              <a:t>Initiate </a:t>
            </a:r>
            <a:r>
              <a:rPr lang="en-US" sz="1050" b="1" dirty="0"/>
              <a:t>continuous cardiac monitoring</a:t>
            </a:r>
            <a:r>
              <a:rPr lang="en-US" sz="1050" dirty="0"/>
              <a:t>.</a:t>
            </a:r>
          </a:p>
          <a:p>
            <a:pPr>
              <a:buFont typeface="Arial" panose="020B0604020202020204" pitchFamily="34" charset="0"/>
              <a:buChar char="•"/>
            </a:pPr>
            <a:r>
              <a:rPr lang="en-US" sz="1050" b="1" dirty="0"/>
              <a:t>Patient education:</a:t>
            </a:r>
            <a:r>
              <a:rPr lang="en-US" sz="1050" dirty="0"/>
              <a:t> Discussed the importance of medication adherence and lifestyle modifications.</a:t>
            </a:r>
          </a:p>
          <a:p>
            <a:endParaRPr lang="en-US" dirty="0"/>
          </a:p>
        </p:txBody>
      </p:sp>
      <p:sp>
        <p:nvSpPr>
          <p:cNvPr id="7" name="Rectangle 6">
            <a:extLst>
              <a:ext uri="{FF2B5EF4-FFF2-40B4-BE49-F238E27FC236}">
                <a16:creationId xmlns:a16="http://schemas.microsoft.com/office/drawing/2014/main" id="{E03E121B-3809-C71E-C06D-EC7122541F6B}"/>
              </a:ext>
            </a:extLst>
          </p:cNvPr>
          <p:cNvSpPr/>
          <p:nvPr/>
        </p:nvSpPr>
        <p:spPr bwMode="auto">
          <a:xfrm>
            <a:off x="4572000" y="989410"/>
            <a:ext cx="3962400" cy="1125140"/>
          </a:xfrm>
          <a:prstGeom prst="rect">
            <a:avLst/>
          </a:prstGeom>
          <a:solidFill>
            <a:schemeClr val="accent1">
              <a:alpha val="28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8" name="TextBox 7">
            <a:extLst>
              <a:ext uri="{FF2B5EF4-FFF2-40B4-BE49-F238E27FC236}">
                <a16:creationId xmlns:a16="http://schemas.microsoft.com/office/drawing/2014/main" id="{AE6E5493-6304-39A5-B2CD-02D2DC39C415}"/>
              </a:ext>
            </a:extLst>
          </p:cNvPr>
          <p:cNvSpPr txBox="1"/>
          <p:nvPr/>
        </p:nvSpPr>
        <p:spPr>
          <a:xfrm>
            <a:off x="7543800" y="665490"/>
            <a:ext cx="1295400" cy="338554"/>
          </a:xfrm>
          <a:prstGeom prst="rect">
            <a:avLst/>
          </a:prstGeom>
          <a:noFill/>
        </p:spPr>
        <p:txBody>
          <a:bodyPr wrap="square" rtlCol="0">
            <a:spAutoFit/>
          </a:bodyPr>
          <a:lstStyle/>
          <a:p>
            <a:r>
              <a:rPr lang="en-US" sz="1600" dirty="0">
                <a:solidFill>
                  <a:srgbClr val="FF0000"/>
                </a:solidFill>
              </a:rPr>
              <a:t>OBJECTIVE</a:t>
            </a:r>
            <a:endParaRPr lang="en-US" dirty="0">
              <a:solidFill>
                <a:srgbClr val="FF0000"/>
              </a:solidFill>
            </a:endParaRPr>
          </a:p>
        </p:txBody>
      </p:sp>
    </p:spTree>
    <p:extLst>
      <p:ext uri="{BB962C8B-B14F-4D97-AF65-F5344CB8AC3E}">
        <p14:creationId xmlns:p14="http://schemas.microsoft.com/office/powerpoint/2010/main" val="27623835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EBEC6-8F2E-6F7B-64BF-9E8AC6B2CC0D}"/>
              </a:ext>
            </a:extLst>
          </p:cNvPr>
          <p:cNvSpPr>
            <a:spLocks noGrp="1"/>
          </p:cNvSpPr>
          <p:nvPr>
            <p:ph type="title"/>
          </p:nvPr>
        </p:nvSpPr>
        <p:spPr/>
        <p:txBody>
          <a:bodyPr/>
          <a:lstStyle/>
          <a:p>
            <a:r>
              <a:rPr lang="en-US" dirty="0"/>
              <a:t>Problem: Context Window &lt; Note Length</a:t>
            </a:r>
          </a:p>
        </p:txBody>
      </p:sp>
      <p:sp>
        <p:nvSpPr>
          <p:cNvPr id="3" name="Slide Number Placeholder 2">
            <a:extLst>
              <a:ext uri="{FF2B5EF4-FFF2-40B4-BE49-F238E27FC236}">
                <a16:creationId xmlns:a16="http://schemas.microsoft.com/office/drawing/2014/main" id="{2080D871-5D62-0A44-5245-AD0079DD3E3F}"/>
              </a:ext>
            </a:extLst>
          </p:cNvPr>
          <p:cNvSpPr>
            <a:spLocks noGrp="1"/>
          </p:cNvSpPr>
          <p:nvPr>
            <p:ph type="sldNum" sz="quarter" idx="10"/>
          </p:nvPr>
        </p:nvSpPr>
        <p:spPr/>
        <p:txBody>
          <a:bodyPr/>
          <a:lstStyle/>
          <a:p>
            <a:fld id="{86CB4B4D-7CA3-9044-876B-883B54F8677D}" type="slidenum">
              <a:rPr lang="en-US" smtClean="0"/>
              <a:pPr/>
              <a:t>60</a:t>
            </a:fld>
            <a:endParaRPr lang="en-US" dirty="0"/>
          </a:p>
        </p:txBody>
      </p:sp>
    </p:spTree>
    <p:extLst>
      <p:ext uri="{BB962C8B-B14F-4D97-AF65-F5344CB8AC3E}">
        <p14:creationId xmlns:p14="http://schemas.microsoft.com/office/powerpoint/2010/main" val="21855487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CAF88F4-7AC3-92CC-B994-A5CB065C8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513" y="3341525"/>
            <a:ext cx="3892826" cy="9049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30FAD06-04ED-C784-5E34-327A746462D3}"/>
              </a:ext>
            </a:extLst>
          </p:cNvPr>
          <p:cNvSpPr txBox="1"/>
          <p:nvPr/>
        </p:nvSpPr>
        <p:spPr>
          <a:xfrm>
            <a:off x="2438400" y="4095750"/>
            <a:ext cx="4114800"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n = # documents for this patient</a:t>
            </a:r>
          </a:p>
          <a:p>
            <a:r>
              <a:rPr lang="en-US" sz="1400" dirty="0">
                <a:latin typeface="Times New Roman" panose="02020603050405020304" pitchFamily="18" charset="0"/>
                <a:cs typeface="Times New Roman" panose="02020603050405020304" pitchFamily="18" charset="0"/>
              </a:rPr>
              <a:t>c = weighting parameter </a:t>
            </a:r>
          </a:p>
        </p:txBody>
      </p:sp>
      <p:sp>
        <p:nvSpPr>
          <p:cNvPr id="4" name="Rectangle 3">
            <a:extLst>
              <a:ext uri="{FF2B5EF4-FFF2-40B4-BE49-F238E27FC236}">
                <a16:creationId xmlns:a16="http://schemas.microsoft.com/office/drawing/2014/main" id="{C5ECCAC5-AA0D-2B9A-B96C-DF712DA99F2D}"/>
              </a:ext>
            </a:extLst>
          </p:cNvPr>
          <p:cNvSpPr/>
          <p:nvPr/>
        </p:nvSpPr>
        <p:spPr bwMode="auto">
          <a:xfrm>
            <a:off x="2365513" y="1724081"/>
            <a:ext cx="533400" cy="228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5" name="Rectangle 4">
            <a:extLst>
              <a:ext uri="{FF2B5EF4-FFF2-40B4-BE49-F238E27FC236}">
                <a16:creationId xmlns:a16="http://schemas.microsoft.com/office/drawing/2014/main" id="{3915242E-D699-7D1E-B07D-8AA8DE703E26}"/>
              </a:ext>
            </a:extLst>
          </p:cNvPr>
          <p:cNvSpPr/>
          <p:nvPr/>
        </p:nvSpPr>
        <p:spPr bwMode="auto">
          <a:xfrm>
            <a:off x="2975113" y="1724081"/>
            <a:ext cx="533400" cy="228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6" name="Rectangle 5">
            <a:extLst>
              <a:ext uri="{FF2B5EF4-FFF2-40B4-BE49-F238E27FC236}">
                <a16:creationId xmlns:a16="http://schemas.microsoft.com/office/drawing/2014/main" id="{D30D59C2-0D06-F598-98C2-5B9173D7DFE9}"/>
              </a:ext>
            </a:extLst>
          </p:cNvPr>
          <p:cNvSpPr/>
          <p:nvPr/>
        </p:nvSpPr>
        <p:spPr bwMode="auto">
          <a:xfrm>
            <a:off x="3584713" y="1724081"/>
            <a:ext cx="533400" cy="228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7" name="Rectangle 6">
            <a:extLst>
              <a:ext uri="{FF2B5EF4-FFF2-40B4-BE49-F238E27FC236}">
                <a16:creationId xmlns:a16="http://schemas.microsoft.com/office/drawing/2014/main" id="{4C5B2215-7836-8BF8-C253-E19A3BB638C5}"/>
              </a:ext>
            </a:extLst>
          </p:cNvPr>
          <p:cNvSpPr/>
          <p:nvPr/>
        </p:nvSpPr>
        <p:spPr bwMode="auto">
          <a:xfrm>
            <a:off x="4194313" y="1724081"/>
            <a:ext cx="533400" cy="228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1" name="Rectangle 10">
            <a:extLst>
              <a:ext uri="{FF2B5EF4-FFF2-40B4-BE49-F238E27FC236}">
                <a16:creationId xmlns:a16="http://schemas.microsoft.com/office/drawing/2014/main" id="{020C3AF7-4D91-9E39-170C-E0D17D37B728}"/>
              </a:ext>
            </a:extLst>
          </p:cNvPr>
          <p:cNvSpPr/>
          <p:nvPr/>
        </p:nvSpPr>
        <p:spPr bwMode="auto">
          <a:xfrm>
            <a:off x="4810539" y="1721848"/>
            <a:ext cx="533400" cy="228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2" name="Rectangle 11">
            <a:extLst>
              <a:ext uri="{FF2B5EF4-FFF2-40B4-BE49-F238E27FC236}">
                <a16:creationId xmlns:a16="http://schemas.microsoft.com/office/drawing/2014/main" id="{2F824266-3542-0B2B-8974-D8F2D0110A1F}"/>
              </a:ext>
            </a:extLst>
          </p:cNvPr>
          <p:cNvSpPr/>
          <p:nvPr/>
        </p:nvSpPr>
        <p:spPr bwMode="auto">
          <a:xfrm>
            <a:off x="5420139" y="1721848"/>
            <a:ext cx="533400" cy="228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3" name="Rectangle 12">
            <a:extLst>
              <a:ext uri="{FF2B5EF4-FFF2-40B4-BE49-F238E27FC236}">
                <a16:creationId xmlns:a16="http://schemas.microsoft.com/office/drawing/2014/main" id="{0C6CFE5E-F834-C063-C20C-271A5D1D3E70}"/>
              </a:ext>
            </a:extLst>
          </p:cNvPr>
          <p:cNvSpPr/>
          <p:nvPr/>
        </p:nvSpPr>
        <p:spPr bwMode="auto">
          <a:xfrm>
            <a:off x="6029739" y="1721848"/>
            <a:ext cx="533400" cy="228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4" name="Rectangle 13">
            <a:extLst>
              <a:ext uri="{FF2B5EF4-FFF2-40B4-BE49-F238E27FC236}">
                <a16:creationId xmlns:a16="http://schemas.microsoft.com/office/drawing/2014/main" id="{9948CED5-BC96-87E5-341A-7790FC8CB394}"/>
              </a:ext>
            </a:extLst>
          </p:cNvPr>
          <p:cNvSpPr/>
          <p:nvPr/>
        </p:nvSpPr>
        <p:spPr bwMode="auto">
          <a:xfrm>
            <a:off x="6639339" y="1721848"/>
            <a:ext cx="533400" cy="228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5" name="TextBox 14">
            <a:extLst>
              <a:ext uri="{FF2B5EF4-FFF2-40B4-BE49-F238E27FC236}">
                <a16:creationId xmlns:a16="http://schemas.microsoft.com/office/drawing/2014/main" id="{FD9F137C-3697-53D7-A0B5-21AD2E8F59ED}"/>
              </a:ext>
            </a:extLst>
          </p:cNvPr>
          <p:cNvSpPr txBox="1"/>
          <p:nvPr/>
        </p:nvSpPr>
        <p:spPr>
          <a:xfrm>
            <a:off x="4684643" y="1492420"/>
            <a:ext cx="184731" cy="461665"/>
          </a:xfrm>
          <a:prstGeom prst="rect">
            <a:avLst/>
          </a:prstGeom>
          <a:noFill/>
        </p:spPr>
        <p:txBody>
          <a:bodyPr wrap="none" rtlCol="0">
            <a:spAutoFit/>
          </a:bodyPr>
          <a:lstStyle/>
          <a:p>
            <a:endParaRPr lang="en-US" dirty="0"/>
          </a:p>
        </p:txBody>
      </p:sp>
      <p:sp>
        <p:nvSpPr>
          <p:cNvPr id="16" name="Right Brace 15">
            <a:extLst>
              <a:ext uri="{FF2B5EF4-FFF2-40B4-BE49-F238E27FC236}">
                <a16:creationId xmlns:a16="http://schemas.microsoft.com/office/drawing/2014/main" id="{4E633F7B-7104-797A-C171-3C7C585B0E2C}"/>
              </a:ext>
            </a:extLst>
          </p:cNvPr>
          <p:cNvSpPr/>
          <p:nvPr/>
        </p:nvSpPr>
        <p:spPr bwMode="auto">
          <a:xfrm rot="5400000">
            <a:off x="2517913" y="1876481"/>
            <a:ext cx="228600" cy="533400"/>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7" name="TextBox 16">
            <a:extLst>
              <a:ext uri="{FF2B5EF4-FFF2-40B4-BE49-F238E27FC236}">
                <a16:creationId xmlns:a16="http://schemas.microsoft.com/office/drawing/2014/main" id="{1F828821-9423-625F-3780-5B81D94DEA99}"/>
              </a:ext>
            </a:extLst>
          </p:cNvPr>
          <p:cNvSpPr txBox="1"/>
          <p:nvPr/>
        </p:nvSpPr>
        <p:spPr>
          <a:xfrm>
            <a:off x="2365513" y="2257481"/>
            <a:ext cx="914400" cy="769441"/>
          </a:xfrm>
          <a:prstGeom prst="rect">
            <a:avLst/>
          </a:prstGeom>
          <a:noFill/>
        </p:spPr>
        <p:txBody>
          <a:bodyPr wrap="square" rtlCol="0">
            <a:spAutoFit/>
          </a:bodyPr>
          <a:lstStyle/>
          <a:p>
            <a:r>
              <a:rPr lang="en-US" sz="1100" dirty="0"/>
              <a:t>n = 512 model context length</a:t>
            </a:r>
          </a:p>
        </p:txBody>
      </p:sp>
      <p:sp>
        <p:nvSpPr>
          <p:cNvPr id="18" name="Right Brace 17">
            <a:extLst>
              <a:ext uri="{FF2B5EF4-FFF2-40B4-BE49-F238E27FC236}">
                <a16:creationId xmlns:a16="http://schemas.microsoft.com/office/drawing/2014/main" id="{CE05679C-0136-937C-F55B-1823C4287CDD}"/>
              </a:ext>
            </a:extLst>
          </p:cNvPr>
          <p:cNvSpPr/>
          <p:nvPr/>
        </p:nvSpPr>
        <p:spPr bwMode="auto">
          <a:xfrm rot="5400000" flipH="1">
            <a:off x="4626138" y="-804323"/>
            <a:ext cx="301739" cy="4555435"/>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9" name="TextBox 18">
            <a:extLst>
              <a:ext uri="{FF2B5EF4-FFF2-40B4-BE49-F238E27FC236}">
                <a16:creationId xmlns:a16="http://schemas.microsoft.com/office/drawing/2014/main" id="{837AEE4D-A617-9861-F703-A408541C9234}"/>
              </a:ext>
            </a:extLst>
          </p:cNvPr>
          <p:cNvSpPr txBox="1"/>
          <p:nvPr/>
        </p:nvSpPr>
        <p:spPr>
          <a:xfrm>
            <a:off x="3778526" y="1114481"/>
            <a:ext cx="2930387" cy="261610"/>
          </a:xfrm>
          <a:prstGeom prst="rect">
            <a:avLst/>
          </a:prstGeom>
          <a:noFill/>
        </p:spPr>
        <p:txBody>
          <a:bodyPr wrap="square" rtlCol="0">
            <a:spAutoFit/>
          </a:bodyPr>
          <a:lstStyle/>
          <a:p>
            <a:r>
              <a:rPr lang="en-US" sz="1100" dirty="0"/>
              <a:t>all notes for patient, </a:t>
            </a:r>
            <a:r>
              <a:rPr lang="en-US" sz="1100" dirty="0" err="1"/>
              <a:t>concatened</a:t>
            </a:r>
            <a:endParaRPr lang="en-US" sz="1100" dirty="0"/>
          </a:p>
        </p:txBody>
      </p:sp>
      <p:sp>
        <p:nvSpPr>
          <p:cNvPr id="21" name="TextBox 20">
            <a:extLst>
              <a:ext uri="{FF2B5EF4-FFF2-40B4-BE49-F238E27FC236}">
                <a16:creationId xmlns:a16="http://schemas.microsoft.com/office/drawing/2014/main" id="{C13813E4-E582-FC79-A07A-23B70F6ACA98}"/>
              </a:ext>
            </a:extLst>
          </p:cNvPr>
          <p:cNvSpPr txBox="1"/>
          <p:nvPr/>
        </p:nvSpPr>
        <p:spPr>
          <a:xfrm>
            <a:off x="2875721" y="1972043"/>
            <a:ext cx="3399183"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p(</a:t>
            </a:r>
            <a:r>
              <a:rPr lang="en-US" sz="1000" dirty="0" err="1">
                <a:latin typeface="Times New Roman" panose="02020603050405020304" pitchFamily="18" charset="0"/>
                <a:cs typeface="Times New Roman" panose="02020603050405020304" pitchFamily="18" charset="0"/>
              </a:rPr>
              <a:t>y|x</a:t>
            </a:r>
            <a:r>
              <a:rPr lang="en-US" sz="1000" dirty="0">
                <a:latin typeface="Times New Roman" panose="02020603050405020304" pitchFamily="18" charset="0"/>
                <a:cs typeface="Times New Roman" panose="02020603050405020304" pitchFamily="18" charset="0"/>
              </a:rPr>
              <a:t>)=0.3   p(</a:t>
            </a:r>
            <a:r>
              <a:rPr lang="en-US" sz="1000" dirty="0" err="1">
                <a:latin typeface="Times New Roman" panose="02020603050405020304" pitchFamily="18" charset="0"/>
                <a:cs typeface="Times New Roman" panose="02020603050405020304" pitchFamily="18" charset="0"/>
              </a:rPr>
              <a:t>y|x</a:t>
            </a:r>
            <a:r>
              <a:rPr lang="en-US" sz="1000" dirty="0">
                <a:latin typeface="Times New Roman" panose="02020603050405020304" pitchFamily="18" charset="0"/>
                <a:cs typeface="Times New Roman" panose="02020603050405020304" pitchFamily="18" charset="0"/>
              </a:rPr>
              <a:t>)=0.8  p(</a:t>
            </a:r>
            <a:r>
              <a:rPr lang="en-US" sz="1000" dirty="0" err="1">
                <a:latin typeface="Times New Roman" panose="02020603050405020304" pitchFamily="18" charset="0"/>
                <a:cs typeface="Times New Roman" panose="02020603050405020304" pitchFamily="18" charset="0"/>
              </a:rPr>
              <a:t>y|x</a:t>
            </a:r>
            <a:r>
              <a:rPr lang="en-US" sz="1000" dirty="0">
                <a:latin typeface="Times New Roman" panose="02020603050405020304" pitchFamily="18" charset="0"/>
                <a:cs typeface="Times New Roman" panose="02020603050405020304" pitchFamily="18" charset="0"/>
              </a:rPr>
              <a:t>)=0.1. …  </a:t>
            </a:r>
          </a:p>
        </p:txBody>
      </p:sp>
      <p:sp>
        <p:nvSpPr>
          <p:cNvPr id="8" name="Title 7">
            <a:extLst>
              <a:ext uri="{FF2B5EF4-FFF2-40B4-BE49-F238E27FC236}">
                <a16:creationId xmlns:a16="http://schemas.microsoft.com/office/drawing/2014/main" id="{CA7904D4-FA44-85E1-C5B3-D5CCA12B7077}"/>
              </a:ext>
            </a:extLst>
          </p:cNvPr>
          <p:cNvSpPr>
            <a:spLocks noGrp="1"/>
          </p:cNvSpPr>
          <p:nvPr>
            <p:ph type="title"/>
          </p:nvPr>
        </p:nvSpPr>
        <p:spPr/>
        <p:txBody>
          <a:bodyPr/>
          <a:lstStyle/>
          <a:p>
            <a:r>
              <a:rPr lang="en-US" dirty="0"/>
              <a:t>Scalable Readmission Prediction </a:t>
            </a:r>
          </a:p>
        </p:txBody>
      </p:sp>
    </p:spTree>
    <p:extLst>
      <p:ext uri="{BB962C8B-B14F-4D97-AF65-F5344CB8AC3E}">
        <p14:creationId xmlns:p14="http://schemas.microsoft.com/office/powerpoint/2010/main" val="151083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311A9-DD32-A883-731D-6E00AB2F89CB}"/>
              </a:ext>
            </a:extLst>
          </p:cNvPr>
          <p:cNvSpPr>
            <a:spLocks noGrp="1"/>
          </p:cNvSpPr>
          <p:nvPr>
            <p:ph type="title"/>
          </p:nvPr>
        </p:nvSpPr>
        <p:spPr/>
        <p:txBody>
          <a:bodyPr/>
          <a:lstStyle/>
          <a:p>
            <a:r>
              <a:rPr lang="en-US" dirty="0"/>
              <a:t>30D Readmission: Results </a:t>
            </a:r>
          </a:p>
        </p:txBody>
      </p:sp>
      <p:sp>
        <p:nvSpPr>
          <p:cNvPr id="3" name="Slide Number Placeholder 2">
            <a:extLst>
              <a:ext uri="{FF2B5EF4-FFF2-40B4-BE49-F238E27FC236}">
                <a16:creationId xmlns:a16="http://schemas.microsoft.com/office/drawing/2014/main" id="{4AA0FADB-1DAD-1B2C-423A-DB8DC399A482}"/>
              </a:ext>
            </a:extLst>
          </p:cNvPr>
          <p:cNvSpPr>
            <a:spLocks noGrp="1"/>
          </p:cNvSpPr>
          <p:nvPr>
            <p:ph type="sldNum" sz="quarter" idx="10"/>
          </p:nvPr>
        </p:nvSpPr>
        <p:spPr/>
        <p:txBody>
          <a:bodyPr/>
          <a:lstStyle/>
          <a:p>
            <a:fld id="{86CB4B4D-7CA3-9044-876B-883B54F8677D}" type="slidenum">
              <a:rPr lang="en-US" smtClean="0"/>
              <a:pPr/>
              <a:t>62</a:t>
            </a:fld>
            <a:endParaRPr lang="en-US" dirty="0"/>
          </a:p>
        </p:txBody>
      </p:sp>
      <p:pic>
        <p:nvPicPr>
          <p:cNvPr id="5" name="Picture 4" descr="A table with numbers and symbols&#10;&#10;Description automatically generated">
            <a:extLst>
              <a:ext uri="{FF2B5EF4-FFF2-40B4-BE49-F238E27FC236}">
                <a16:creationId xmlns:a16="http://schemas.microsoft.com/office/drawing/2014/main" id="{3E27B0AE-8F88-7A56-1E28-FEABA9DD6F5C}"/>
              </a:ext>
            </a:extLst>
          </p:cNvPr>
          <p:cNvPicPr>
            <a:picLocks noChangeAspect="1"/>
          </p:cNvPicPr>
          <p:nvPr/>
        </p:nvPicPr>
        <p:blipFill>
          <a:blip r:embed="rId3"/>
          <a:stretch>
            <a:fillRect/>
          </a:stretch>
        </p:blipFill>
        <p:spPr>
          <a:xfrm>
            <a:off x="1002847" y="1082803"/>
            <a:ext cx="7138305" cy="2245760"/>
          </a:xfrm>
          <a:prstGeom prst="rect">
            <a:avLst/>
          </a:prstGeom>
        </p:spPr>
      </p:pic>
      <p:sp>
        <p:nvSpPr>
          <p:cNvPr id="8" name="TextBox 7">
            <a:extLst>
              <a:ext uri="{FF2B5EF4-FFF2-40B4-BE49-F238E27FC236}">
                <a16:creationId xmlns:a16="http://schemas.microsoft.com/office/drawing/2014/main" id="{912F57D8-146B-A714-651A-74CFEA35CCB6}"/>
              </a:ext>
            </a:extLst>
          </p:cNvPr>
          <p:cNvSpPr txBox="1"/>
          <p:nvPr/>
        </p:nvSpPr>
        <p:spPr>
          <a:xfrm>
            <a:off x="5334000" y="3061933"/>
            <a:ext cx="3951620" cy="307777"/>
          </a:xfrm>
          <a:prstGeom prst="rect">
            <a:avLst/>
          </a:prstGeom>
          <a:noFill/>
        </p:spPr>
        <p:txBody>
          <a:bodyPr wrap="square" rtlCol="0">
            <a:spAutoFit/>
          </a:bodyPr>
          <a:lstStyle/>
          <a:p>
            <a:r>
              <a:rPr lang="en-US" sz="1400" i="1" dirty="0"/>
              <a:t>Using just discharge summary</a:t>
            </a:r>
          </a:p>
        </p:txBody>
      </p:sp>
    </p:spTree>
    <p:extLst>
      <p:ext uri="{BB962C8B-B14F-4D97-AF65-F5344CB8AC3E}">
        <p14:creationId xmlns:p14="http://schemas.microsoft.com/office/powerpoint/2010/main" val="30948253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40846-E5C6-D276-9990-A39D0F00B626}"/>
              </a:ext>
            </a:extLst>
          </p:cNvPr>
          <p:cNvSpPr>
            <a:spLocks noGrp="1"/>
          </p:cNvSpPr>
          <p:nvPr>
            <p:ph type="title"/>
          </p:nvPr>
        </p:nvSpPr>
        <p:spPr/>
        <p:txBody>
          <a:bodyPr/>
          <a:lstStyle/>
          <a:p>
            <a:r>
              <a:rPr lang="en-US" dirty="0"/>
              <a:t>Questions</a:t>
            </a:r>
          </a:p>
        </p:txBody>
      </p:sp>
      <p:sp>
        <p:nvSpPr>
          <p:cNvPr id="4" name="Content Placeholder 3">
            <a:extLst>
              <a:ext uri="{FF2B5EF4-FFF2-40B4-BE49-F238E27FC236}">
                <a16:creationId xmlns:a16="http://schemas.microsoft.com/office/drawing/2014/main" id="{1A235E93-D6D8-3190-9602-C67EC924EB0E}"/>
              </a:ext>
            </a:extLst>
          </p:cNvPr>
          <p:cNvSpPr>
            <a:spLocks noGrp="1"/>
          </p:cNvSpPr>
          <p:nvPr>
            <p:ph sz="quarter" idx="10"/>
          </p:nvPr>
        </p:nvSpPr>
        <p:spPr>
          <a:xfrm>
            <a:off x="457200" y="1809750"/>
            <a:ext cx="8229600" cy="2819400"/>
          </a:xfrm>
        </p:spPr>
        <p:txBody>
          <a:bodyPr/>
          <a:lstStyle/>
          <a:p>
            <a:r>
              <a:rPr lang="en-US" sz="2000" dirty="0"/>
              <a:t>What other tasks could you apply </a:t>
            </a:r>
            <a:r>
              <a:rPr lang="en-US" sz="2000" dirty="0" err="1"/>
              <a:t>ClinicalBERT</a:t>
            </a:r>
            <a:r>
              <a:rPr lang="en-US" sz="2000" dirty="0"/>
              <a:t> to? </a:t>
            </a:r>
          </a:p>
          <a:p>
            <a:endParaRPr lang="en-US" sz="2000" dirty="0"/>
          </a:p>
          <a:p>
            <a:r>
              <a:rPr lang="en-US" sz="2000" dirty="0"/>
              <a:t>Any shortcomings of the </a:t>
            </a:r>
            <a:r>
              <a:rPr lang="en-US" sz="2000" dirty="0" err="1"/>
              <a:t>ClinicalBERT</a:t>
            </a:r>
            <a:r>
              <a:rPr lang="en-US" sz="2000" dirty="0"/>
              <a:t> paper? </a:t>
            </a:r>
          </a:p>
          <a:p>
            <a:endParaRPr lang="en-US" sz="2000" dirty="0"/>
          </a:p>
          <a:p>
            <a:endParaRPr lang="en-US" sz="2000" dirty="0"/>
          </a:p>
          <a:p>
            <a:endParaRPr lang="en-US" sz="2000" dirty="0"/>
          </a:p>
          <a:p>
            <a:endParaRPr lang="en-US" sz="2000" dirty="0"/>
          </a:p>
          <a:p>
            <a:endParaRPr lang="en-US" dirty="0"/>
          </a:p>
        </p:txBody>
      </p:sp>
      <p:sp>
        <p:nvSpPr>
          <p:cNvPr id="3" name="Slide Number Placeholder 2">
            <a:extLst>
              <a:ext uri="{FF2B5EF4-FFF2-40B4-BE49-F238E27FC236}">
                <a16:creationId xmlns:a16="http://schemas.microsoft.com/office/drawing/2014/main" id="{907ECB3D-5D22-0553-2901-DEF99BE58C5B}"/>
              </a:ext>
            </a:extLst>
          </p:cNvPr>
          <p:cNvSpPr>
            <a:spLocks noGrp="1"/>
          </p:cNvSpPr>
          <p:nvPr>
            <p:ph type="sldNum" sz="quarter" idx="4294967295"/>
          </p:nvPr>
        </p:nvSpPr>
        <p:spPr>
          <a:xfrm>
            <a:off x="8864600" y="6400800"/>
            <a:ext cx="279400" cy="276225"/>
          </a:xfrm>
        </p:spPr>
        <p:txBody>
          <a:bodyPr/>
          <a:lstStyle/>
          <a:p>
            <a:fld id="{86CB4B4D-7CA3-9044-876B-883B54F8677D}" type="slidenum">
              <a:rPr lang="en-US" smtClean="0"/>
              <a:pPr/>
              <a:t>63</a:t>
            </a:fld>
            <a:endParaRPr lang="en-US" dirty="0"/>
          </a:p>
        </p:txBody>
      </p:sp>
    </p:spTree>
    <p:extLst>
      <p:ext uri="{BB962C8B-B14F-4D97-AF65-F5344CB8AC3E}">
        <p14:creationId xmlns:p14="http://schemas.microsoft.com/office/powerpoint/2010/main" val="35160395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EAD6-81A9-92A1-A6D2-C462766EE009}"/>
              </a:ext>
            </a:extLst>
          </p:cNvPr>
          <p:cNvSpPr>
            <a:spLocks noGrp="1"/>
          </p:cNvSpPr>
          <p:nvPr>
            <p:ph type="title"/>
          </p:nvPr>
        </p:nvSpPr>
        <p:spPr>
          <a:xfrm>
            <a:off x="3657600" y="2266950"/>
            <a:ext cx="2362200" cy="609600"/>
          </a:xfrm>
        </p:spPr>
        <p:txBody>
          <a:bodyPr/>
          <a:lstStyle/>
          <a:p>
            <a:r>
              <a:rPr lang="en-US" dirty="0"/>
              <a:t>EOL</a:t>
            </a:r>
          </a:p>
        </p:txBody>
      </p:sp>
      <p:sp>
        <p:nvSpPr>
          <p:cNvPr id="3" name="Slide Number Placeholder 2">
            <a:extLst>
              <a:ext uri="{FF2B5EF4-FFF2-40B4-BE49-F238E27FC236}">
                <a16:creationId xmlns:a16="http://schemas.microsoft.com/office/drawing/2014/main" id="{1104EFEA-BC70-E153-A16E-6066942638B0}"/>
              </a:ext>
            </a:extLst>
          </p:cNvPr>
          <p:cNvSpPr>
            <a:spLocks noGrp="1"/>
          </p:cNvSpPr>
          <p:nvPr>
            <p:ph type="sldNum" sz="quarter" idx="10"/>
          </p:nvPr>
        </p:nvSpPr>
        <p:spPr/>
        <p:txBody>
          <a:bodyPr/>
          <a:lstStyle/>
          <a:p>
            <a:fld id="{86CB4B4D-7CA3-9044-876B-883B54F8677D}" type="slidenum">
              <a:rPr lang="en-US" smtClean="0"/>
              <a:pPr/>
              <a:t>64</a:t>
            </a:fld>
            <a:endParaRPr lang="en-US" dirty="0"/>
          </a:p>
        </p:txBody>
      </p:sp>
    </p:spTree>
    <p:extLst>
      <p:ext uri="{BB962C8B-B14F-4D97-AF65-F5344CB8AC3E}">
        <p14:creationId xmlns:p14="http://schemas.microsoft.com/office/powerpoint/2010/main" val="1182048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3BDB8-9C09-411E-A155-E40E652CE78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EEC5535-AA4B-3B97-DC20-9323B23AE398}"/>
              </a:ext>
            </a:extLst>
          </p:cNvPr>
          <p:cNvSpPr>
            <a:spLocks noGrp="1"/>
          </p:cNvSpPr>
          <p:nvPr>
            <p:ph type="title"/>
          </p:nvPr>
        </p:nvSpPr>
        <p:spPr>
          <a:xfrm>
            <a:off x="304800" y="251050"/>
            <a:ext cx="8229600" cy="609600"/>
          </a:xfrm>
        </p:spPr>
        <p:txBody>
          <a:bodyPr/>
          <a:lstStyle/>
          <a:p>
            <a:r>
              <a:rPr lang="en-US" dirty="0"/>
              <a:t>Typical note </a:t>
            </a:r>
          </a:p>
        </p:txBody>
      </p:sp>
      <p:sp>
        <p:nvSpPr>
          <p:cNvPr id="3" name="Slide Number Placeholder 2">
            <a:extLst>
              <a:ext uri="{FF2B5EF4-FFF2-40B4-BE49-F238E27FC236}">
                <a16:creationId xmlns:a16="http://schemas.microsoft.com/office/drawing/2014/main" id="{1D4737B5-7A91-903F-623A-69AE5B0C3231}"/>
              </a:ext>
            </a:extLst>
          </p:cNvPr>
          <p:cNvSpPr>
            <a:spLocks noGrp="1"/>
          </p:cNvSpPr>
          <p:nvPr>
            <p:ph type="sldNum" sz="quarter" idx="10"/>
          </p:nvPr>
        </p:nvSpPr>
        <p:spPr/>
        <p:txBody>
          <a:bodyPr/>
          <a:lstStyle/>
          <a:p>
            <a:fld id="{86CB4B4D-7CA3-9044-876B-883B54F8677D}" type="slidenum">
              <a:rPr lang="en-US" smtClean="0"/>
              <a:pPr/>
              <a:t>7</a:t>
            </a:fld>
            <a:endParaRPr lang="en-US" dirty="0"/>
          </a:p>
        </p:txBody>
      </p:sp>
      <p:sp>
        <p:nvSpPr>
          <p:cNvPr id="2" name="TextBox 1">
            <a:extLst>
              <a:ext uri="{FF2B5EF4-FFF2-40B4-BE49-F238E27FC236}">
                <a16:creationId xmlns:a16="http://schemas.microsoft.com/office/drawing/2014/main" id="{3F25C8C8-A495-73F4-4DEA-5597AE96C66E}"/>
              </a:ext>
            </a:extLst>
          </p:cNvPr>
          <p:cNvSpPr txBox="1"/>
          <p:nvPr/>
        </p:nvSpPr>
        <p:spPr>
          <a:xfrm>
            <a:off x="228600" y="989410"/>
            <a:ext cx="3962400" cy="3854901"/>
          </a:xfrm>
          <a:prstGeom prst="rect">
            <a:avLst/>
          </a:prstGeom>
          <a:noFill/>
        </p:spPr>
        <p:txBody>
          <a:bodyPr wrap="square" rtlCol="0">
            <a:spAutoFit/>
          </a:bodyPr>
          <a:lstStyle/>
          <a:p>
            <a:r>
              <a:rPr lang="en-US" sz="1050" b="1" dirty="0"/>
              <a:t>Date:</a:t>
            </a:r>
            <a:r>
              <a:rPr lang="en-US" sz="1050" dirty="0"/>
              <a:t> November 26, 2024</a:t>
            </a:r>
            <a:br>
              <a:rPr lang="en-US" sz="1050" dirty="0"/>
            </a:br>
            <a:r>
              <a:rPr lang="en-US" sz="1050" b="1" dirty="0"/>
              <a:t>Patient:</a:t>
            </a:r>
            <a:r>
              <a:rPr lang="en-US" sz="1050" dirty="0"/>
              <a:t> John Doe</a:t>
            </a:r>
            <a:br>
              <a:rPr lang="en-US" sz="1050" dirty="0"/>
            </a:br>
            <a:r>
              <a:rPr lang="en-US" sz="1050" b="1" dirty="0"/>
              <a:t>Age:</a:t>
            </a:r>
            <a:r>
              <a:rPr lang="en-US" sz="1050" dirty="0"/>
              <a:t> 65</a:t>
            </a:r>
            <a:br>
              <a:rPr lang="en-US" sz="1050" dirty="0"/>
            </a:br>
            <a:r>
              <a:rPr lang="en-US" sz="1050" b="1" dirty="0"/>
              <a:t>Sex:</a:t>
            </a:r>
            <a:r>
              <a:rPr lang="en-US" sz="1050" dirty="0"/>
              <a:t> Male</a:t>
            </a:r>
            <a:br>
              <a:rPr lang="en-US" sz="1050" dirty="0"/>
            </a:br>
            <a:r>
              <a:rPr lang="en-US" sz="1050" b="1" dirty="0"/>
              <a:t>MRN:</a:t>
            </a:r>
            <a:r>
              <a:rPr lang="en-US" sz="1050" dirty="0"/>
              <a:t> 123456789</a:t>
            </a:r>
          </a:p>
          <a:p>
            <a:r>
              <a:rPr lang="en-US" sz="1050" b="1" dirty="0"/>
              <a:t>Chief Complaint:</a:t>
            </a:r>
            <a:r>
              <a:rPr lang="en-US" sz="1050" dirty="0"/>
              <a:t> Shortness of breath and chest pain.</a:t>
            </a:r>
          </a:p>
          <a:p>
            <a:r>
              <a:rPr lang="en-US" sz="1050" b="1" dirty="0"/>
              <a:t>History of Present Illness:</a:t>
            </a:r>
            <a:br>
              <a:rPr lang="en-US" sz="1050" dirty="0"/>
            </a:br>
            <a:r>
              <a:rPr lang="en-US" sz="1050" dirty="0"/>
              <a:t>The patient is a 65-year-old male with a known history of </a:t>
            </a:r>
            <a:r>
              <a:rPr lang="en-US" sz="1050" b="1" dirty="0"/>
              <a:t>hypertension</a:t>
            </a:r>
            <a:r>
              <a:rPr lang="en-US" sz="1050" dirty="0"/>
              <a:t> and </a:t>
            </a:r>
            <a:r>
              <a:rPr lang="en-US" sz="1050" b="1" dirty="0"/>
              <a:t>Type 2 diabetes mellitus</a:t>
            </a:r>
            <a:r>
              <a:rPr lang="en-US" sz="1050" dirty="0"/>
              <a:t> who presents with </a:t>
            </a:r>
            <a:r>
              <a:rPr lang="en-US" sz="1050" b="1" dirty="0"/>
              <a:t>acute onset of shortness of breath</a:t>
            </a:r>
            <a:r>
              <a:rPr lang="en-US" sz="1050" dirty="0"/>
              <a:t> and </a:t>
            </a:r>
            <a:r>
              <a:rPr lang="en-US" sz="1050" b="1" dirty="0"/>
              <a:t>chest pain</a:t>
            </a:r>
            <a:r>
              <a:rPr lang="en-US" sz="1050" dirty="0"/>
              <a:t> radiating to the left arm, starting approximately 2 hours prior to arrival. He describes the pain as sharp, 7/10 in intensity, and exacerbated by physical activity. He denies nausea, vomiting, or sweating.</a:t>
            </a:r>
          </a:p>
          <a:p>
            <a:endParaRPr lang="en-US" sz="1050" b="1" dirty="0"/>
          </a:p>
          <a:p>
            <a:r>
              <a:rPr lang="en-US" sz="1050" b="1" dirty="0"/>
              <a:t>Medications:</a:t>
            </a:r>
            <a:endParaRPr lang="en-US" sz="1050" dirty="0"/>
          </a:p>
          <a:p>
            <a:pPr>
              <a:buFont typeface="Arial" panose="020B0604020202020204" pitchFamily="34" charset="0"/>
              <a:buChar char="•"/>
            </a:pPr>
            <a:r>
              <a:rPr lang="en-US" sz="1050" b="1" dirty="0"/>
              <a:t>Lisinopril 10 mg daily</a:t>
            </a:r>
            <a:endParaRPr lang="en-US" sz="1050" dirty="0"/>
          </a:p>
          <a:p>
            <a:pPr>
              <a:buFont typeface="Arial" panose="020B0604020202020204" pitchFamily="34" charset="0"/>
              <a:buChar char="•"/>
            </a:pPr>
            <a:r>
              <a:rPr lang="en-US" sz="1050" b="1" dirty="0"/>
              <a:t>Metformin 500 mg twice daily</a:t>
            </a:r>
          </a:p>
          <a:p>
            <a:endParaRPr lang="en-US" sz="1050" dirty="0"/>
          </a:p>
          <a:p>
            <a:r>
              <a:rPr lang="en-US" sz="1050" b="1" dirty="0"/>
              <a:t>Allergies:</a:t>
            </a:r>
            <a:endParaRPr lang="en-US" sz="1050" dirty="0"/>
          </a:p>
          <a:p>
            <a:pPr>
              <a:buFont typeface="Arial" panose="020B0604020202020204" pitchFamily="34" charset="0"/>
              <a:buChar char="•"/>
            </a:pPr>
            <a:r>
              <a:rPr lang="en-US" sz="1050" b="1" dirty="0"/>
              <a:t>Penicillin (rash)</a:t>
            </a:r>
            <a:endParaRPr lang="en-US" sz="1050" dirty="0"/>
          </a:p>
          <a:p>
            <a:endParaRPr lang="en-US" sz="1050" b="1" dirty="0"/>
          </a:p>
          <a:p>
            <a:endParaRPr lang="en-US" dirty="0"/>
          </a:p>
        </p:txBody>
      </p:sp>
      <p:sp>
        <p:nvSpPr>
          <p:cNvPr id="4" name="TextBox 3">
            <a:extLst>
              <a:ext uri="{FF2B5EF4-FFF2-40B4-BE49-F238E27FC236}">
                <a16:creationId xmlns:a16="http://schemas.microsoft.com/office/drawing/2014/main" id="{E6BDA2FB-6AD8-6C02-4D20-2A0EB1266B35}"/>
              </a:ext>
            </a:extLst>
          </p:cNvPr>
          <p:cNvSpPr txBox="1"/>
          <p:nvPr/>
        </p:nvSpPr>
        <p:spPr>
          <a:xfrm>
            <a:off x="4572000" y="895350"/>
            <a:ext cx="3962400" cy="3531736"/>
          </a:xfrm>
          <a:prstGeom prst="rect">
            <a:avLst/>
          </a:prstGeom>
          <a:noFill/>
        </p:spPr>
        <p:txBody>
          <a:bodyPr wrap="square" rtlCol="0">
            <a:spAutoFit/>
          </a:bodyPr>
          <a:lstStyle/>
          <a:p>
            <a:endParaRPr lang="en-US" sz="1050" b="1" dirty="0"/>
          </a:p>
          <a:p>
            <a:r>
              <a:rPr lang="en-US" sz="1050" b="1" dirty="0"/>
              <a:t>Physical Examination:</a:t>
            </a:r>
            <a:endParaRPr lang="en-US" sz="1050" dirty="0"/>
          </a:p>
          <a:p>
            <a:pPr>
              <a:buFont typeface="Arial" panose="020B0604020202020204" pitchFamily="34" charset="0"/>
              <a:buChar char="•"/>
            </a:pPr>
            <a:r>
              <a:rPr lang="en-US" sz="1050" b="1" dirty="0"/>
              <a:t>Vital Signs:</a:t>
            </a:r>
            <a:r>
              <a:rPr lang="en-US" sz="1050" dirty="0"/>
              <a:t> BP 150/90 mmHg, HR 95 bpm, RR 20/min, SpO2 96% on room air</a:t>
            </a:r>
          </a:p>
          <a:p>
            <a:pPr>
              <a:buFont typeface="Arial" panose="020B0604020202020204" pitchFamily="34" charset="0"/>
              <a:buChar char="•"/>
            </a:pPr>
            <a:r>
              <a:rPr lang="en-US" sz="1050" b="1" dirty="0"/>
              <a:t>Cardiovascular:</a:t>
            </a:r>
            <a:r>
              <a:rPr lang="en-US" sz="1050" dirty="0"/>
              <a:t> Regular rhythm, no murmurs.</a:t>
            </a:r>
          </a:p>
          <a:p>
            <a:pPr>
              <a:buFont typeface="Arial" panose="020B0604020202020204" pitchFamily="34" charset="0"/>
              <a:buChar char="•"/>
            </a:pPr>
            <a:r>
              <a:rPr lang="en-US" sz="1050" b="1" dirty="0"/>
              <a:t>Respiratory:</a:t>
            </a:r>
            <a:r>
              <a:rPr lang="en-US" sz="1050" dirty="0"/>
              <a:t> Clear to auscultation bilaterally, no wheezing or crackles.</a:t>
            </a:r>
          </a:p>
          <a:p>
            <a:endParaRPr lang="en-US" sz="1050" b="1" dirty="0"/>
          </a:p>
          <a:p>
            <a:r>
              <a:rPr lang="en-US" sz="1050" b="1" dirty="0"/>
              <a:t>Assessment:</a:t>
            </a:r>
            <a:endParaRPr lang="en-US" sz="1050" dirty="0"/>
          </a:p>
          <a:p>
            <a:pPr>
              <a:buFont typeface="+mj-lt"/>
              <a:buAutoNum type="arabicPeriod"/>
            </a:pPr>
            <a:r>
              <a:rPr lang="en-US" sz="1050" b="1" dirty="0"/>
              <a:t>Suspected acute coronary syndrome</a:t>
            </a:r>
          </a:p>
          <a:p>
            <a:pPr>
              <a:buFont typeface="+mj-lt"/>
              <a:buAutoNum type="arabicPeriod"/>
            </a:pPr>
            <a:r>
              <a:rPr lang="en-US" sz="1050" b="1" dirty="0"/>
              <a:t> </a:t>
            </a:r>
            <a:r>
              <a:rPr lang="en-US" sz="1050" dirty="0"/>
              <a:t>History of </a:t>
            </a:r>
            <a:r>
              <a:rPr lang="en-US" sz="1050" b="1" dirty="0"/>
              <a:t>hypertension  </a:t>
            </a:r>
            <a:endParaRPr lang="en-US" sz="1050" dirty="0"/>
          </a:p>
          <a:p>
            <a:pPr>
              <a:buFont typeface="+mj-lt"/>
              <a:buAutoNum type="arabicPeriod"/>
            </a:pPr>
            <a:r>
              <a:rPr lang="en-US" sz="1050" dirty="0"/>
              <a:t>History of </a:t>
            </a:r>
            <a:r>
              <a:rPr lang="en-US" sz="1050" b="1" dirty="0"/>
              <a:t>Type 2 diabetes mellitus</a:t>
            </a:r>
          </a:p>
          <a:p>
            <a:r>
              <a:rPr lang="en-US" sz="1050" b="1" dirty="0"/>
              <a:t>Plan:</a:t>
            </a:r>
            <a:endParaRPr lang="en-US" sz="1050" dirty="0"/>
          </a:p>
          <a:p>
            <a:pPr>
              <a:buFont typeface="Arial" panose="020B0604020202020204" pitchFamily="34" charset="0"/>
              <a:buChar char="•"/>
            </a:pPr>
            <a:r>
              <a:rPr lang="en-US" sz="1050" b="1" dirty="0"/>
              <a:t>Order EKG</a:t>
            </a:r>
            <a:r>
              <a:rPr lang="en-US" sz="1050" dirty="0"/>
              <a:t> and </a:t>
            </a:r>
            <a:r>
              <a:rPr lang="en-US" sz="1050" b="1" dirty="0"/>
              <a:t>troponin</a:t>
            </a:r>
            <a:r>
              <a:rPr lang="en-US" sz="1050" dirty="0"/>
              <a:t> levels.</a:t>
            </a:r>
          </a:p>
          <a:p>
            <a:pPr>
              <a:buFont typeface="Arial" panose="020B0604020202020204" pitchFamily="34" charset="0"/>
              <a:buChar char="•"/>
            </a:pPr>
            <a:r>
              <a:rPr lang="en-US" sz="1050" dirty="0"/>
              <a:t>Administer </a:t>
            </a:r>
            <a:r>
              <a:rPr lang="en-US" sz="1050" b="1" dirty="0"/>
              <a:t>aspirin 325 mg</a:t>
            </a:r>
            <a:r>
              <a:rPr lang="en-US" sz="1050" dirty="0"/>
              <a:t> now.</a:t>
            </a:r>
          </a:p>
          <a:p>
            <a:pPr>
              <a:buFont typeface="Arial" panose="020B0604020202020204" pitchFamily="34" charset="0"/>
              <a:buChar char="•"/>
            </a:pPr>
            <a:r>
              <a:rPr lang="en-US" sz="1050" b="1" dirty="0"/>
              <a:t>Stat cardiology consult</a:t>
            </a:r>
            <a:r>
              <a:rPr lang="en-US" sz="1050" dirty="0"/>
              <a:t> for possible </a:t>
            </a:r>
            <a:r>
              <a:rPr lang="en-US" sz="1050" b="1" dirty="0"/>
              <a:t>myocardial infarction</a:t>
            </a:r>
            <a:r>
              <a:rPr lang="en-US" sz="1050" dirty="0"/>
              <a:t>.</a:t>
            </a:r>
          </a:p>
          <a:p>
            <a:pPr>
              <a:buFont typeface="Arial" panose="020B0604020202020204" pitchFamily="34" charset="0"/>
              <a:buChar char="•"/>
            </a:pPr>
            <a:r>
              <a:rPr lang="en-US" sz="1050" dirty="0"/>
              <a:t>Initiate </a:t>
            </a:r>
            <a:r>
              <a:rPr lang="en-US" sz="1050" b="1" dirty="0"/>
              <a:t>continuous cardiac monitoring</a:t>
            </a:r>
            <a:r>
              <a:rPr lang="en-US" sz="1050" dirty="0"/>
              <a:t>.</a:t>
            </a:r>
          </a:p>
          <a:p>
            <a:pPr>
              <a:buFont typeface="Arial" panose="020B0604020202020204" pitchFamily="34" charset="0"/>
              <a:buChar char="•"/>
            </a:pPr>
            <a:r>
              <a:rPr lang="en-US" sz="1050" b="1" dirty="0"/>
              <a:t>Patient education:</a:t>
            </a:r>
            <a:r>
              <a:rPr lang="en-US" sz="1050" dirty="0"/>
              <a:t> Discussed the importance of medication adherence and lifestyle modifications.</a:t>
            </a:r>
          </a:p>
          <a:p>
            <a:endParaRPr lang="en-US" dirty="0"/>
          </a:p>
        </p:txBody>
      </p:sp>
      <p:sp>
        <p:nvSpPr>
          <p:cNvPr id="7" name="Rectangle 6">
            <a:extLst>
              <a:ext uri="{FF2B5EF4-FFF2-40B4-BE49-F238E27FC236}">
                <a16:creationId xmlns:a16="http://schemas.microsoft.com/office/drawing/2014/main" id="{5FF4547F-DF95-BC8C-1F32-82FEA388CC42}"/>
              </a:ext>
            </a:extLst>
          </p:cNvPr>
          <p:cNvSpPr/>
          <p:nvPr/>
        </p:nvSpPr>
        <p:spPr bwMode="auto">
          <a:xfrm>
            <a:off x="4572000" y="2190750"/>
            <a:ext cx="3962400" cy="685800"/>
          </a:xfrm>
          <a:prstGeom prst="rect">
            <a:avLst/>
          </a:prstGeom>
          <a:solidFill>
            <a:schemeClr val="accent1">
              <a:alpha val="28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8" name="TextBox 7">
            <a:extLst>
              <a:ext uri="{FF2B5EF4-FFF2-40B4-BE49-F238E27FC236}">
                <a16:creationId xmlns:a16="http://schemas.microsoft.com/office/drawing/2014/main" id="{23701942-6FC5-521F-DF29-57F46002A4E2}"/>
              </a:ext>
            </a:extLst>
          </p:cNvPr>
          <p:cNvSpPr txBox="1"/>
          <p:nvPr/>
        </p:nvSpPr>
        <p:spPr>
          <a:xfrm>
            <a:off x="7162800" y="1885950"/>
            <a:ext cx="1295400" cy="338554"/>
          </a:xfrm>
          <a:prstGeom prst="rect">
            <a:avLst/>
          </a:prstGeom>
          <a:noFill/>
        </p:spPr>
        <p:txBody>
          <a:bodyPr wrap="square" rtlCol="0">
            <a:spAutoFit/>
          </a:bodyPr>
          <a:lstStyle/>
          <a:p>
            <a:r>
              <a:rPr lang="en-US" sz="1600" dirty="0">
                <a:solidFill>
                  <a:srgbClr val="FF0000"/>
                </a:solidFill>
              </a:rPr>
              <a:t>ASSESSMENT</a:t>
            </a:r>
            <a:endParaRPr lang="en-US" dirty="0">
              <a:solidFill>
                <a:srgbClr val="FF0000"/>
              </a:solidFill>
            </a:endParaRPr>
          </a:p>
        </p:txBody>
      </p:sp>
    </p:spTree>
    <p:extLst>
      <p:ext uri="{BB962C8B-B14F-4D97-AF65-F5344CB8AC3E}">
        <p14:creationId xmlns:p14="http://schemas.microsoft.com/office/powerpoint/2010/main" val="825765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5963C-0FAC-AA88-B6F0-3317588F02B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4F04771-0836-31F8-BBD6-0954126DD2E9}"/>
              </a:ext>
            </a:extLst>
          </p:cNvPr>
          <p:cNvSpPr>
            <a:spLocks noGrp="1"/>
          </p:cNvSpPr>
          <p:nvPr>
            <p:ph type="title"/>
          </p:nvPr>
        </p:nvSpPr>
        <p:spPr>
          <a:xfrm>
            <a:off x="304800" y="251050"/>
            <a:ext cx="8229600" cy="609600"/>
          </a:xfrm>
        </p:spPr>
        <p:txBody>
          <a:bodyPr/>
          <a:lstStyle/>
          <a:p>
            <a:r>
              <a:rPr lang="en-US" dirty="0"/>
              <a:t>Typical note </a:t>
            </a:r>
          </a:p>
        </p:txBody>
      </p:sp>
      <p:sp>
        <p:nvSpPr>
          <p:cNvPr id="3" name="Slide Number Placeholder 2">
            <a:extLst>
              <a:ext uri="{FF2B5EF4-FFF2-40B4-BE49-F238E27FC236}">
                <a16:creationId xmlns:a16="http://schemas.microsoft.com/office/drawing/2014/main" id="{19BF4272-C215-D1C8-16C7-5A5E9831076F}"/>
              </a:ext>
            </a:extLst>
          </p:cNvPr>
          <p:cNvSpPr>
            <a:spLocks noGrp="1"/>
          </p:cNvSpPr>
          <p:nvPr>
            <p:ph type="sldNum" sz="quarter" idx="10"/>
          </p:nvPr>
        </p:nvSpPr>
        <p:spPr/>
        <p:txBody>
          <a:bodyPr/>
          <a:lstStyle/>
          <a:p>
            <a:fld id="{86CB4B4D-7CA3-9044-876B-883B54F8677D}" type="slidenum">
              <a:rPr lang="en-US" smtClean="0"/>
              <a:pPr/>
              <a:t>8</a:t>
            </a:fld>
            <a:endParaRPr lang="en-US" dirty="0"/>
          </a:p>
        </p:txBody>
      </p:sp>
      <p:sp>
        <p:nvSpPr>
          <p:cNvPr id="2" name="TextBox 1">
            <a:extLst>
              <a:ext uri="{FF2B5EF4-FFF2-40B4-BE49-F238E27FC236}">
                <a16:creationId xmlns:a16="http://schemas.microsoft.com/office/drawing/2014/main" id="{6EF9DD45-25A7-AF65-AF59-50537427CF4B}"/>
              </a:ext>
            </a:extLst>
          </p:cNvPr>
          <p:cNvSpPr txBox="1"/>
          <p:nvPr/>
        </p:nvSpPr>
        <p:spPr>
          <a:xfrm>
            <a:off x="228600" y="989410"/>
            <a:ext cx="3962400" cy="3854901"/>
          </a:xfrm>
          <a:prstGeom prst="rect">
            <a:avLst/>
          </a:prstGeom>
          <a:noFill/>
        </p:spPr>
        <p:txBody>
          <a:bodyPr wrap="square" rtlCol="0">
            <a:spAutoFit/>
          </a:bodyPr>
          <a:lstStyle/>
          <a:p>
            <a:r>
              <a:rPr lang="en-US" sz="1050" b="1" dirty="0"/>
              <a:t>Date:</a:t>
            </a:r>
            <a:r>
              <a:rPr lang="en-US" sz="1050" dirty="0"/>
              <a:t> November 26, 2024</a:t>
            </a:r>
            <a:br>
              <a:rPr lang="en-US" sz="1050" dirty="0"/>
            </a:br>
            <a:r>
              <a:rPr lang="en-US" sz="1050" b="1" dirty="0"/>
              <a:t>Patient:</a:t>
            </a:r>
            <a:r>
              <a:rPr lang="en-US" sz="1050" dirty="0"/>
              <a:t> John Doe</a:t>
            </a:r>
            <a:br>
              <a:rPr lang="en-US" sz="1050" dirty="0"/>
            </a:br>
            <a:r>
              <a:rPr lang="en-US" sz="1050" b="1" dirty="0"/>
              <a:t>Age:</a:t>
            </a:r>
            <a:r>
              <a:rPr lang="en-US" sz="1050" dirty="0"/>
              <a:t> 65</a:t>
            </a:r>
            <a:br>
              <a:rPr lang="en-US" sz="1050" dirty="0"/>
            </a:br>
            <a:r>
              <a:rPr lang="en-US" sz="1050" b="1" dirty="0"/>
              <a:t>Sex:</a:t>
            </a:r>
            <a:r>
              <a:rPr lang="en-US" sz="1050" dirty="0"/>
              <a:t> Male</a:t>
            </a:r>
            <a:br>
              <a:rPr lang="en-US" sz="1050" dirty="0"/>
            </a:br>
            <a:r>
              <a:rPr lang="en-US" sz="1050" b="1" dirty="0"/>
              <a:t>MRN:</a:t>
            </a:r>
            <a:r>
              <a:rPr lang="en-US" sz="1050" dirty="0"/>
              <a:t> 123456789</a:t>
            </a:r>
          </a:p>
          <a:p>
            <a:r>
              <a:rPr lang="en-US" sz="1050" b="1" dirty="0"/>
              <a:t>Chief Complaint:</a:t>
            </a:r>
            <a:r>
              <a:rPr lang="en-US" sz="1050" dirty="0"/>
              <a:t> Shortness of breath and chest pain.</a:t>
            </a:r>
          </a:p>
          <a:p>
            <a:r>
              <a:rPr lang="en-US" sz="1050" b="1" dirty="0"/>
              <a:t>History of Present Illness:</a:t>
            </a:r>
            <a:br>
              <a:rPr lang="en-US" sz="1050" dirty="0"/>
            </a:br>
            <a:r>
              <a:rPr lang="en-US" sz="1050" dirty="0"/>
              <a:t>The patient is a 65-year-old male with a known history of </a:t>
            </a:r>
            <a:r>
              <a:rPr lang="en-US" sz="1050" b="1" dirty="0"/>
              <a:t>hypertension</a:t>
            </a:r>
            <a:r>
              <a:rPr lang="en-US" sz="1050" dirty="0"/>
              <a:t> and </a:t>
            </a:r>
            <a:r>
              <a:rPr lang="en-US" sz="1050" b="1" dirty="0"/>
              <a:t>Type 2 diabetes mellitus</a:t>
            </a:r>
            <a:r>
              <a:rPr lang="en-US" sz="1050" dirty="0"/>
              <a:t> who presents with </a:t>
            </a:r>
            <a:r>
              <a:rPr lang="en-US" sz="1050" b="1" dirty="0"/>
              <a:t>acute onset of shortness of breath</a:t>
            </a:r>
            <a:r>
              <a:rPr lang="en-US" sz="1050" dirty="0"/>
              <a:t> and </a:t>
            </a:r>
            <a:r>
              <a:rPr lang="en-US" sz="1050" b="1" dirty="0"/>
              <a:t>chest pain</a:t>
            </a:r>
            <a:r>
              <a:rPr lang="en-US" sz="1050" dirty="0"/>
              <a:t> radiating to the left arm, starting approximately 2 hours prior to arrival. He describes the pain as sharp, 7/10 in intensity, and exacerbated by physical activity. He denies nausea, vomiting, or sweating.</a:t>
            </a:r>
          </a:p>
          <a:p>
            <a:endParaRPr lang="en-US" sz="1050" b="1" dirty="0"/>
          </a:p>
          <a:p>
            <a:r>
              <a:rPr lang="en-US" sz="1050" b="1" dirty="0"/>
              <a:t>Medications:</a:t>
            </a:r>
            <a:endParaRPr lang="en-US" sz="1050" dirty="0"/>
          </a:p>
          <a:p>
            <a:pPr>
              <a:buFont typeface="Arial" panose="020B0604020202020204" pitchFamily="34" charset="0"/>
              <a:buChar char="•"/>
            </a:pPr>
            <a:r>
              <a:rPr lang="en-US" sz="1050" b="1" dirty="0"/>
              <a:t>Lisinopril 10 mg daily</a:t>
            </a:r>
            <a:endParaRPr lang="en-US" sz="1050" dirty="0"/>
          </a:p>
          <a:p>
            <a:pPr>
              <a:buFont typeface="Arial" panose="020B0604020202020204" pitchFamily="34" charset="0"/>
              <a:buChar char="•"/>
            </a:pPr>
            <a:r>
              <a:rPr lang="en-US" sz="1050" b="1" dirty="0"/>
              <a:t>Metformin 500 mg twice daily</a:t>
            </a:r>
          </a:p>
          <a:p>
            <a:endParaRPr lang="en-US" sz="1050" dirty="0"/>
          </a:p>
          <a:p>
            <a:r>
              <a:rPr lang="en-US" sz="1050" b="1" dirty="0"/>
              <a:t>Allergies:</a:t>
            </a:r>
            <a:endParaRPr lang="en-US" sz="1050" dirty="0"/>
          </a:p>
          <a:p>
            <a:pPr>
              <a:buFont typeface="Arial" panose="020B0604020202020204" pitchFamily="34" charset="0"/>
              <a:buChar char="•"/>
            </a:pPr>
            <a:r>
              <a:rPr lang="en-US" sz="1050" b="1" dirty="0"/>
              <a:t>Penicillin (rash)</a:t>
            </a:r>
            <a:endParaRPr lang="en-US" sz="1050" dirty="0"/>
          </a:p>
          <a:p>
            <a:endParaRPr lang="en-US" sz="1050" b="1" dirty="0"/>
          </a:p>
          <a:p>
            <a:endParaRPr lang="en-US" dirty="0"/>
          </a:p>
        </p:txBody>
      </p:sp>
      <p:sp>
        <p:nvSpPr>
          <p:cNvPr id="4" name="TextBox 3">
            <a:extLst>
              <a:ext uri="{FF2B5EF4-FFF2-40B4-BE49-F238E27FC236}">
                <a16:creationId xmlns:a16="http://schemas.microsoft.com/office/drawing/2014/main" id="{DC28252D-92E8-A15F-138A-F43D7FCF68AD}"/>
              </a:ext>
            </a:extLst>
          </p:cNvPr>
          <p:cNvSpPr txBox="1"/>
          <p:nvPr/>
        </p:nvSpPr>
        <p:spPr>
          <a:xfrm>
            <a:off x="4572000" y="895350"/>
            <a:ext cx="3962400" cy="3531736"/>
          </a:xfrm>
          <a:prstGeom prst="rect">
            <a:avLst/>
          </a:prstGeom>
          <a:noFill/>
        </p:spPr>
        <p:txBody>
          <a:bodyPr wrap="square" rtlCol="0">
            <a:spAutoFit/>
          </a:bodyPr>
          <a:lstStyle/>
          <a:p>
            <a:endParaRPr lang="en-US" sz="1050" b="1" dirty="0"/>
          </a:p>
          <a:p>
            <a:r>
              <a:rPr lang="en-US" sz="1050" b="1" dirty="0"/>
              <a:t>Physical Examination:</a:t>
            </a:r>
            <a:endParaRPr lang="en-US" sz="1050" dirty="0"/>
          </a:p>
          <a:p>
            <a:pPr>
              <a:buFont typeface="Arial" panose="020B0604020202020204" pitchFamily="34" charset="0"/>
              <a:buChar char="•"/>
            </a:pPr>
            <a:r>
              <a:rPr lang="en-US" sz="1050" b="1" dirty="0"/>
              <a:t>Vital Signs:</a:t>
            </a:r>
            <a:r>
              <a:rPr lang="en-US" sz="1050" dirty="0"/>
              <a:t> BP 150/90 mmHg, HR 95 bpm, RR 20/min, SpO2 96% on room air</a:t>
            </a:r>
          </a:p>
          <a:p>
            <a:pPr>
              <a:buFont typeface="Arial" panose="020B0604020202020204" pitchFamily="34" charset="0"/>
              <a:buChar char="•"/>
            </a:pPr>
            <a:r>
              <a:rPr lang="en-US" sz="1050" b="1" dirty="0"/>
              <a:t>Cardiovascular:</a:t>
            </a:r>
            <a:r>
              <a:rPr lang="en-US" sz="1050" dirty="0"/>
              <a:t> Regular rhythm, no murmurs.</a:t>
            </a:r>
          </a:p>
          <a:p>
            <a:pPr>
              <a:buFont typeface="Arial" panose="020B0604020202020204" pitchFamily="34" charset="0"/>
              <a:buChar char="•"/>
            </a:pPr>
            <a:r>
              <a:rPr lang="en-US" sz="1050" b="1" dirty="0"/>
              <a:t>Respiratory:</a:t>
            </a:r>
            <a:r>
              <a:rPr lang="en-US" sz="1050" dirty="0"/>
              <a:t> Clear to auscultation bilaterally, no wheezing or crackles.</a:t>
            </a:r>
          </a:p>
          <a:p>
            <a:endParaRPr lang="en-US" sz="1050" b="1" dirty="0"/>
          </a:p>
          <a:p>
            <a:r>
              <a:rPr lang="en-US" sz="1050" b="1" dirty="0"/>
              <a:t>Assessment:</a:t>
            </a:r>
            <a:endParaRPr lang="en-US" sz="1050" dirty="0"/>
          </a:p>
          <a:p>
            <a:pPr>
              <a:buFont typeface="+mj-lt"/>
              <a:buAutoNum type="arabicPeriod"/>
            </a:pPr>
            <a:r>
              <a:rPr lang="en-US" sz="1050" b="1" dirty="0"/>
              <a:t>Suspected acute coronary syndrome</a:t>
            </a:r>
          </a:p>
          <a:p>
            <a:pPr>
              <a:buFont typeface="+mj-lt"/>
              <a:buAutoNum type="arabicPeriod"/>
            </a:pPr>
            <a:r>
              <a:rPr lang="en-US" sz="1050" b="1" dirty="0"/>
              <a:t> </a:t>
            </a:r>
            <a:r>
              <a:rPr lang="en-US" sz="1050" dirty="0"/>
              <a:t>History of </a:t>
            </a:r>
            <a:r>
              <a:rPr lang="en-US" sz="1050" b="1" dirty="0"/>
              <a:t>hypertension  </a:t>
            </a:r>
            <a:endParaRPr lang="en-US" sz="1050" dirty="0"/>
          </a:p>
          <a:p>
            <a:pPr>
              <a:buFont typeface="+mj-lt"/>
              <a:buAutoNum type="arabicPeriod"/>
            </a:pPr>
            <a:r>
              <a:rPr lang="en-US" sz="1050" dirty="0"/>
              <a:t>History of </a:t>
            </a:r>
            <a:r>
              <a:rPr lang="en-US" sz="1050" b="1" dirty="0"/>
              <a:t>Type 2 diabetes mellitus</a:t>
            </a:r>
          </a:p>
          <a:p>
            <a:r>
              <a:rPr lang="en-US" sz="1050" b="1" dirty="0"/>
              <a:t>Plan:</a:t>
            </a:r>
            <a:endParaRPr lang="en-US" sz="1050" dirty="0"/>
          </a:p>
          <a:p>
            <a:pPr>
              <a:buFont typeface="Arial" panose="020B0604020202020204" pitchFamily="34" charset="0"/>
              <a:buChar char="•"/>
            </a:pPr>
            <a:r>
              <a:rPr lang="en-US" sz="1050" b="1" dirty="0"/>
              <a:t>Order EKG</a:t>
            </a:r>
            <a:r>
              <a:rPr lang="en-US" sz="1050" dirty="0"/>
              <a:t> and </a:t>
            </a:r>
            <a:r>
              <a:rPr lang="en-US" sz="1050" b="1" dirty="0"/>
              <a:t>troponin</a:t>
            </a:r>
            <a:r>
              <a:rPr lang="en-US" sz="1050" dirty="0"/>
              <a:t> levels.</a:t>
            </a:r>
          </a:p>
          <a:p>
            <a:pPr>
              <a:buFont typeface="Arial" panose="020B0604020202020204" pitchFamily="34" charset="0"/>
              <a:buChar char="•"/>
            </a:pPr>
            <a:r>
              <a:rPr lang="en-US" sz="1050" dirty="0"/>
              <a:t>Administer </a:t>
            </a:r>
            <a:r>
              <a:rPr lang="en-US" sz="1050" b="1" dirty="0"/>
              <a:t>aspirin 325 mg</a:t>
            </a:r>
            <a:r>
              <a:rPr lang="en-US" sz="1050" dirty="0"/>
              <a:t> now.</a:t>
            </a:r>
          </a:p>
          <a:p>
            <a:pPr>
              <a:buFont typeface="Arial" panose="020B0604020202020204" pitchFamily="34" charset="0"/>
              <a:buChar char="•"/>
            </a:pPr>
            <a:r>
              <a:rPr lang="en-US" sz="1050" b="1" dirty="0"/>
              <a:t>Stat cardiology consult</a:t>
            </a:r>
            <a:r>
              <a:rPr lang="en-US" sz="1050" dirty="0"/>
              <a:t> for possible </a:t>
            </a:r>
            <a:r>
              <a:rPr lang="en-US" sz="1050" b="1" dirty="0"/>
              <a:t>myocardial infarction</a:t>
            </a:r>
            <a:r>
              <a:rPr lang="en-US" sz="1050" dirty="0"/>
              <a:t>.</a:t>
            </a:r>
          </a:p>
          <a:p>
            <a:pPr>
              <a:buFont typeface="Arial" panose="020B0604020202020204" pitchFamily="34" charset="0"/>
              <a:buChar char="•"/>
            </a:pPr>
            <a:r>
              <a:rPr lang="en-US" sz="1050" dirty="0"/>
              <a:t>Initiate </a:t>
            </a:r>
            <a:r>
              <a:rPr lang="en-US" sz="1050" b="1" dirty="0"/>
              <a:t>continuous cardiac monitoring</a:t>
            </a:r>
            <a:r>
              <a:rPr lang="en-US" sz="1050" dirty="0"/>
              <a:t>.</a:t>
            </a:r>
          </a:p>
          <a:p>
            <a:pPr>
              <a:buFont typeface="Arial" panose="020B0604020202020204" pitchFamily="34" charset="0"/>
              <a:buChar char="•"/>
            </a:pPr>
            <a:r>
              <a:rPr lang="en-US" sz="1050" b="1" dirty="0"/>
              <a:t>Patient education:</a:t>
            </a:r>
            <a:r>
              <a:rPr lang="en-US" sz="1050" dirty="0"/>
              <a:t> Discussed the importance of medication adherence and lifestyle modifications.</a:t>
            </a:r>
          </a:p>
          <a:p>
            <a:endParaRPr lang="en-US" dirty="0"/>
          </a:p>
        </p:txBody>
      </p:sp>
      <p:sp>
        <p:nvSpPr>
          <p:cNvPr id="6" name="Rectangle 5">
            <a:extLst>
              <a:ext uri="{FF2B5EF4-FFF2-40B4-BE49-F238E27FC236}">
                <a16:creationId xmlns:a16="http://schemas.microsoft.com/office/drawing/2014/main" id="{E853C895-310E-035C-CC0D-91C4B7A07629}"/>
              </a:ext>
            </a:extLst>
          </p:cNvPr>
          <p:cNvSpPr/>
          <p:nvPr/>
        </p:nvSpPr>
        <p:spPr bwMode="auto">
          <a:xfrm>
            <a:off x="4572000" y="2876550"/>
            <a:ext cx="3962400" cy="1143000"/>
          </a:xfrm>
          <a:prstGeom prst="rect">
            <a:avLst/>
          </a:prstGeom>
          <a:solidFill>
            <a:schemeClr val="accent1">
              <a:alpha val="28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7" name="TextBox 6">
            <a:extLst>
              <a:ext uri="{FF2B5EF4-FFF2-40B4-BE49-F238E27FC236}">
                <a16:creationId xmlns:a16="http://schemas.microsoft.com/office/drawing/2014/main" id="{A4E9BB34-B2FB-2084-C0EC-0D545730E408}"/>
              </a:ext>
            </a:extLst>
          </p:cNvPr>
          <p:cNvSpPr txBox="1"/>
          <p:nvPr/>
        </p:nvSpPr>
        <p:spPr>
          <a:xfrm>
            <a:off x="7086600" y="2537996"/>
            <a:ext cx="1295400" cy="338554"/>
          </a:xfrm>
          <a:prstGeom prst="rect">
            <a:avLst/>
          </a:prstGeom>
          <a:noFill/>
        </p:spPr>
        <p:txBody>
          <a:bodyPr wrap="square" rtlCol="0">
            <a:spAutoFit/>
          </a:bodyPr>
          <a:lstStyle/>
          <a:p>
            <a:r>
              <a:rPr lang="en-US" sz="1600" dirty="0">
                <a:solidFill>
                  <a:srgbClr val="FF0000"/>
                </a:solidFill>
              </a:rPr>
              <a:t>PLAN</a:t>
            </a:r>
            <a:endParaRPr lang="en-US" dirty="0">
              <a:solidFill>
                <a:srgbClr val="FF0000"/>
              </a:solidFill>
            </a:endParaRPr>
          </a:p>
        </p:txBody>
      </p:sp>
    </p:spTree>
    <p:extLst>
      <p:ext uri="{BB962C8B-B14F-4D97-AF65-F5344CB8AC3E}">
        <p14:creationId xmlns:p14="http://schemas.microsoft.com/office/powerpoint/2010/main" val="1124048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6A5AB-0E24-2532-D77A-B16BEDBB193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1312837-EAA9-461B-C8A0-552071A37D71}"/>
              </a:ext>
            </a:extLst>
          </p:cNvPr>
          <p:cNvSpPr>
            <a:spLocks noGrp="1"/>
          </p:cNvSpPr>
          <p:nvPr>
            <p:ph type="title"/>
          </p:nvPr>
        </p:nvSpPr>
        <p:spPr>
          <a:xfrm>
            <a:off x="304800" y="251050"/>
            <a:ext cx="8229600" cy="609600"/>
          </a:xfrm>
        </p:spPr>
        <p:txBody>
          <a:bodyPr/>
          <a:lstStyle/>
          <a:p>
            <a:r>
              <a:rPr lang="en-US" dirty="0"/>
              <a:t>Typical note </a:t>
            </a:r>
          </a:p>
        </p:txBody>
      </p:sp>
      <p:sp>
        <p:nvSpPr>
          <p:cNvPr id="3" name="Slide Number Placeholder 2">
            <a:extLst>
              <a:ext uri="{FF2B5EF4-FFF2-40B4-BE49-F238E27FC236}">
                <a16:creationId xmlns:a16="http://schemas.microsoft.com/office/drawing/2014/main" id="{9CE33273-9D10-E2F7-D3A6-FAA6D23B266E}"/>
              </a:ext>
            </a:extLst>
          </p:cNvPr>
          <p:cNvSpPr>
            <a:spLocks noGrp="1"/>
          </p:cNvSpPr>
          <p:nvPr>
            <p:ph type="sldNum" sz="quarter" idx="10"/>
          </p:nvPr>
        </p:nvSpPr>
        <p:spPr/>
        <p:txBody>
          <a:bodyPr/>
          <a:lstStyle/>
          <a:p>
            <a:fld id="{86CB4B4D-7CA3-9044-876B-883B54F8677D}" type="slidenum">
              <a:rPr lang="en-US" smtClean="0"/>
              <a:pPr/>
              <a:t>9</a:t>
            </a:fld>
            <a:endParaRPr lang="en-US" dirty="0"/>
          </a:p>
        </p:txBody>
      </p:sp>
      <p:sp>
        <p:nvSpPr>
          <p:cNvPr id="2" name="TextBox 1">
            <a:extLst>
              <a:ext uri="{FF2B5EF4-FFF2-40B4-BE49-F238E27FC236}">
                <a16:creationId xmlns:a16="http://schemas.microsoft.com/office/drawing/2014/main" id="{CCA67A67-4E79-8440-C262-F53C8130CC18}"/>
              </a:ext>
            </a:extLst>
          </p:cNvPr>
          <p:cNvSpPr txBox="1"/>
          <p:nvPr/>
        </p:nvSpPr>
        <p:spPr>
          <a:xfrm>
            <a:off x="228600" y="989410"/>
            <a:ext cx="3962400" cy="3854901"/>
          </a:xfrm>
          <a:prstGeom prst="rect">
            <a:avLst/>
          </a:prstGeom>
          <a:noFill/>
        </p:spPr>
        <p:txBody>
          <a:bodyPr wrap="square" rtlCol="0">
            <a:spAutoFit/>
          </a:bodyPr>
          <a:lstStyle/>
          <a:p>
            <a:r>
              <a:rPr lang="en-US" sz="1050" b="1" dirty="0"/>
              <a:t>Date:</a:t>
            </a:r>
            <a:r>
              <a:rPr lang="en-US" sz="1050" dirty="0"/>
              <a:t> November 26, 2024</a:t>
            </a:r>
            <a:br>
              <a:rPr lang="en-US" sz="1050" dirty="0"/>
            </a:br>
            <a:r>
              <a:rPr lang="en-US" sz="1050" b="1" dirty="0"/>
              <a:t>Patient:</a:t>
            </a:r>
            <a:r>
              <a:rPr lang="en-US" sz="1050" dirty="0"/>
              <a:t> John Doe</a:t>
            </a:r>
            <a:br>
              <a:rPr lang="en-US" sz="1050" dirty="0"/>
            </a:br>
            <a:r>
              <a:rPr lang="en-US" sz="1050" b="1" dirty="0"/>
              <a:t>Age:</a:t>
            </a:r>
            <a:r>
              <a:rPr lang="en-US" sz="1050" dirty="0"/>
              <a:t> 65</a:t>
            </a:r>
            <a:br>
              <a:rPr lang="en-US" sz="1050" dirty="0"/>
            </a:br>
            <a:r>
              <a:rPr lang="en-US" sz="1050" b="1" dirty="0"/>
              <a:t>Sex:</a:t>
            </a:r>
            <a:r>
              <a:rPr lang="en-US" sz="1050" dirty="0"/>
              <a:t> Male</a:t>
            </a:r>
            <a:br>
              <a:rPr lang="en-US" sz="1050" dirty="0"/>
            </a:br>
            <a:r>
              <a:rPr lang="en-US" sz="1050" b="1" dirty="0"/>
              <a:t>MRN:</a:t>
            </a:r>
            <a:r>
              <a:rPr lang="en-US" sz="1050" dirty="0"/>
              <a:t> 123456789</a:t>
            </a:r>
          </a:p>
          <a:p>
            <a:r>
              <a:rPr lang="en-US" sz="1050" b="1" dirty="0"/>
              <a:t>Chief Complaint:</a:t>
            </a:r>
            <a:r>
              <a:rPr lang="en-US" sz="1050" dirty="0"/>
              <a:t> Shortness of breath and chest pain.</a:t>
            </a:r>
          </a:p>
          <a:p>
            <a:r>
              <a:rPr lang="en-US" sz="1050" b="1" dirty="0"/>
              <a:t>History of Present Illness:</a:t>
            </a:r>
            <a:br>
              <a:rPr lang="en-US" sz="1050" dirty="0"/>
            </a:br>
            <a:r>
              <a:rPr lang="en-US" sz="1050" dirty="0"/>
              <a:t>The patient is a 65-year-old male with a known history of </a:t>
            </a:r>
            <a:r>
              <a:rPr lang="en-US" sz="1050" b="1" dirty="0"/>
              <a:t>hypertension</a:t>
            </a:r>
            <a:r>
              <a:rPr lang="en-US" sz="1050" dirty="0"/>
              <a:t> and </a:t>
            </a:r>
            <a:r>
              <a:rPr lang="en-US" sz="1050" b="1" dirty="0"/>
              <a:t>Type 2 diabetes mellitus</a:t>
            </a:r>
            <a:r>
              <a:rPr lang="en-US" sz="1050" dirty="0"/>
              <a:t> who presents with </a:t>
            </a:r>
            <a:r>
              <a:rPr lang="en-US" sz="1050" b="1" dirty="0"/>
              <a:t>acute onset of shortness of breath</a:t>
            </a:r>
            <a:r>
              <a:rPr lang="en-US" sz="1050" dirty="0"/>
              <a:t> and </a:t>
            </a:r>
            <a:r>
              <a:rPr lang="en-US" sz="1050" b="1" dirty="0"/>
              <a:t>chest pain</a:t>
            </a:r>
            <a:r>
              <a:rPr lang="en-US" sz="1050" dirty="0"/>
              <a:t> radiating to the left arm, starting approximately 2 hours prior to arrival. He describes the pain as sharp, 7/10 in intensity, and exacerbated by physical activity. He denies nausea, vomiting, or sweating.</a:t>
            </a:r>
          </a:p>
          <a:p>
            <a:endParaRPr lang="en-US" sz="1050" b="1" dirty="0"/>
          </a:p>
          <a:p>
            <a:r>
              <a:rPr lang="en-US" sz="1050" b="1" dirty="0"/>
              <a:t>Medications:</a:t>
            </a:r>
            <a:endParaRPr lang="en-US" sz="1050" dirty="0"/>
          </a:p>
          <a:p>
            <a:pPr>
              <a:buFont typeface="Arial" panose="020B0604020202020204" pitchFamily="34" charset="0"/>
              <a:buChar char="•"/>
            </a:pPr>
            <a:r>
              <a:rPr lang="en-US" sz="1050" b="1" dirty="0"/>
              <a:t>Lisinopril 10 mg daily</a:t>
            </a:r>
            <a:endParaRPr lang="en-US" sz="1050" dirty="0"/>
          </a:p>
          <a:p>
            <a:pPr>
              <a:buFont typeface="Arial" panose="020B0604020202020204" pitchFamily="34" charset="0"/>
              <a:buChar char="•"/>
            </a:pPr>
            <a:r>
              <a:rPr lang="en-US" sz="1050" b="1" dirty="0"/>
              <a:t>Metformin 500 mg twice daily</a:t>
            </a:r>
          </a:p>
          <a:p>
            <a:endParaRPr lang="en-US" sz="1050" dirty="0"/>
          </a:p>
          <a:p>
            <a:r>
              <a:rPr lang="en-US" sz="1050" b="1" dirty="0"/>
              <a:t>Allergies:</a:t>
            </a:r>
            <a:endParaRPr lang="en-US" sz="1050" dirty="0"/>
          </a:p>
          <a:p>
            <a:pPr>
              <a:buFont typeface="Arial" panose="020B0604020202020204" pitchFamily="34" charset="0"/>
              <a:buChar char="•"/>
            </a:pPr>
            <a:r>
              <a:rPr lang="en-US" sz="1050" b="1" dirty="0"/>
              <a:t>Penicillin (rash)</a:t>
            </a:r>
            <a:endParaRPr lang="en-US" sz="1050" dirty="0"/>
          </a:p>
          <a:p>
            <a:endParaRPr lang="en-US" sz="1050" b="1" dirty="0"/>
          </a:p>
          <a:p>
            <a:endParaRPr lang="en-US" dirty="0"/>
          </a:p>
        </p:txBody>
      </p:sp>
      <p:sp>
        <p:nvSpPr>
          <p:cNvPr id="4" name="TextBox 3">
            <a:extLst>
              <a:ext uri="{FF2B5EF4-FFF2-40B4-BE49-F238E27FC236}">
                <a16:creationId xmlns:a16="http://schemas.microsoft.com/office/drawing/2014/main" id="{8CB94603-CB53-FE3F-9EB0-604F36A757D3}"/>
              </a:ext>
            </a:extLst>
          </p:cNvPr>
          <p:cNvSpPr txBox="1"/>
          <p:nvPr/>
        </p:nvSpPr>
        <p:spPr>
          <a:xfrm>
            <a:off x="4572000" y="895350"/>
            <a:ext cx="3962400" cy="3531736"/>
          </a:xfrm>
          <a:prstGeom prst="rect">
            <a:avLst/>
          </a:prstGeom>
          <a:noFill/>
        </p:spPr>
        <p:txBody>
          <a:bodyPr wrap="square" rtlCol="0">
            <a:spAutoFit/>
          </a:bodyPr>
          <a:lstStyle/>
          <a:p>
            <a:endParaRPr lang="en-US" sz="1050" b="1" dirty="0"/>
          </a:p>
          <a:p>
            <a:r>
              <a:rPr lang="en-US" sz="1050" b="1" dirty="0"/>
              <a:t>Physical Examination:</a:t>
            </a:r>
            <a:endParaRPr lang="en-US" sz="1050" dirty="0"/>
          </a:p>
          <a:p>
            <a:pPr>
              <a:buFont typeface="Arial" panose="020B0604020202020204" pitchFamily="34" charset="0"/>
              <a:buChar char="•"/>
            </a:pPr>
            <a:r>
              <a:rPr lang="en-US" sz="1050" b="1" dirty="0"/>
              <a:t>Vital Signs:</a:t>
            </a:r>
            <a:r>
              <a:rPr lang="en-US" sz="1050" dirty="0"/>
              <a:t> BP 150/90 mmHg, HR 95 bpm, RR 20/min, SpO2 96% on room air</a:t>
            </a:r>
          </a:p>
          <a:p>
            <a:pPr>
              <a:buFont typeface="Arial" panose="020B0604020202020204" pitchFamily="34" charset="0"/>
              <a:buChar char="•"/>
            </a:pPr>
            <a:r>
              <a:rPr lang="en-US" sz="1050" b="1" dirty="0"/>
              <a:t>Cardiovascular:</a:t>
            </a:r>
            <a:r>
              <a:rPr lang="en-US" sz="1050" dirty="0"/>
              <a:t> Regular rhythm, no murmurs.</a:t>
            </a:r>
          </a:p>
          <a:p>
            <a:pPr>
              <a:buFont typeface="Arial" panose="020B0604020202020204" pitchFamily="34" charset="0"/>
              <a:buChar char="•"/>
            </a:pPr>
            <a:r>
              <a:rPr lang="en-US" sz="1050" b="1" dirty="0"/>
              <a:t>Respiratory:</a:t>
            </a:r>
            <a:r>
              <a:rPr lang="en-US" sz="1050" dirty="0"/>
              <a:t> Clear to auscultation bilaterally, no wheezing or crackles.</a:t>
            </a:r>
          </a:p>
          <a:p>
            <a:endParaRPr lang="en-US" sz="1050" b="1" dirty="0"/>
          </a:p>
          <a:p>
            <a:r>
              <a:rPr lang="en-US" sz="1050" b="1" dirty="0"/>
              <a:t>Assessment:</a:t>
            </a:r>
            <a:endParaRPr lang="en-US" sz="1050" dirty="0"/>
          </a:p>
          <a:p>
            <a:pPr>
              <a:buFont typeface="+mj-lt"/>
              <a:buAutoNum type="arabicPeriod"/>
            </a:pPr>
            <a:r>
              <a:rPr lang="en-US" sz="1050" b="1" dirty="0"/>
              <a:t>Suspected acute coronary syndrome</a:t>
            </a:r>
          </a:p>
          <a:p>
            <a:pPr>
              <a:buFont typeface="+mj-lt"/>
              <a:buAutoNum type="arabicPeriod"/>
            </a:pPr>
            <a:r>
              <a:rPr lang="en-US" sz="1050" b="1" dirty="0"/>
              <a:t> </a:t>
            </a:r>
            <a:r>
              <a:rPr lang="en-US" sz="1050" dirty="0"/>
              <a:t>History of </a:t>
            </a:r>
            <a:r>
              <a:rPr lang="en-US" sz="1050" b="1" dirty="0"/>
              <a:t>hypertension  </a:t>
            </a:r>
            <a:endParaRPr lang="en-US" sz="1050" dirty="0"/>
          </a:p>
          <a:p>
            <a:pPr>
              <a:buFont typeface="+mj-lt"/>
              <a:buAutoNum type="arabicPeriod"/>
            </a:pPr>
            <a:r>
              <a:rPr lang="en-US" sz="1050" dirty="0"/>
              <a:t>History of </a:t>
            </a:r>
            <a:r>
              <a:rPr lang="en-US" sz="1050" b="1" dirty="0"/>
              <a:t>Type 2 diabetes mellitus</a:t>
            </a:r>
          </a:p>
          <a:p>
            <a:r>
              <a:rPr lang="en-US" sz="1050" b="1" dirty="0"/>
              <a:t>Plan:</a:t>
            </a:r>
            <a:endParaRPr lang="en-US" sz="1050" dirty="0"/>
          </a:p>
          <a:p>
            <a:pPr>
              <a:buFont typeface="Arial" panose="020B0604020202020204" pitchFamily="34" charset="0"/>
              <a:buChar char="•"/>
            </a:pPr>
            <a:r>
              <a:rPr lang="en-US" sz="1050" b="1" dirty="0"/>
              <a:t>Order EKG</a:t>
            </a:r>
            <a:r>
              <a:rPr lang="en-US" sz="1050" dirty="0"/>
              <a:t> and </a:t>
            </a:r>
            <a:r>
              <a:rPr lang="en-US" sz="1050" b="1" dirty="0"/>
              <a:t>troponin</a:t>
            </a:r>
            <a:r>
              <a:rPr lang="en-US" sz="1050" dirty="0"/>
              <a:t> levels.</a:t>
            </a:r>
          </a:p>
          <a:p>
            <a:pPr>
              <a:buFont typeface="Arial" panose="020B0604020202020204" pitchFamily="34" charset="0"/>
              <a:buChar char="•"/>
            </a:pPr>
            <a:r>
              <a:rPr lang="en-US" sz="1050" dirty="0"/>
              <a:t>Administer </a:t>
            </a:r>
            <a:r>
              <a:rPr lang="en-US" sz="1050" b="1" dirty="0"/>
              <a:t>aspirin 325 mg</a:t>
            </a:r>
            <a:r>
              <a:rPr lang="en-US" sz="1050" dirty="0"/>
              <a:t> now.</a:t>
            </a:r>
          </a:p>
          <a:p>
            <a:pPr>
              <a:buFont typeface="Arial" panose="020B0604020202020204" pitchFamily="34" charset="0"/>
              <a:buChar char="•"/>
            </a:pPr>
            <a:r>
              <a:rPr lang="en-US" sz="1050" b="1" dirty="0"/>
              <a:t>Stat cardiology consult</a:t>
            </a:r>
            <a:r>
              <a:rPr lang="en-US" sz="1050" dirty="0"/>
              <a:t> for possible </a:t>
            </a:r>
            <a:r>
              <a:rPr lang="en-US" sz="1050" b="1" dirty="0"/>
              <a:t>myocardial infarction</a:t>
            </a:r>
            <a:r>
              <a:rPr lang="en-US" sz="1050" dirty="0"/>
              <a:t>.</a:t>
            </a:r>
          </a:p>
          <a:p>
            <a:pPr>
              <a:buFont typeface="Arial" panose="020B0604020202020204" pitchFamily="34" charset="0"/>
              <a:buChar char="•"/>
            </a:pPr>
            <a:r>
              <a:rPr lang="en-US" sz="1050" dirty="0"/>
              <a:t>Initiate </a:t>
            </a:r>
            <a:r>
              <a:rPr lang="en-US" sz="1050" b="1" dirty="0"/>
              <a:t>continuous cardiac monitoring</a:t>
            </a:r>
            <a:r>
              <a:rPr lang="en-US" sz="1050" dirty="0"/>
              <a:t>.</a:t>
            </a:r>
          </a:p>
          <a:p>
            <a:pPr>
              <a:buFont typeface="Arial" panose="020B0604020202020204" pitchFamily="34" charset="0"/>
              <a:buChar char="•"/>
            </a:pPr>
            <a:r>
              <a:rPr lang="en-US" sz="1050" b="1" dirty="0"/>
              <a:t>Patient education:</a:t>
            </a:r>
            <a:r>
              <a:rPr lang="en-US" sz="1050" dirty="0"/>
              <a:t> Discussed the importance of medication adherence and lifestyle modifications.</a:t>
            </a:r>
          </a:p>
          <a:p>
            <a:endParaRPr lang="en-US" dirty="0"/>
          </a:p>
        </p:txBody>
      </p:sp>
    </p:spTree>
    <p:extLst>
      <p:ext uri="{BB962C8B-B14F-4D97-AF65-F5344CB8AC3E}">
        <p14:creationId xmlns:p14="http://schemas.microsoft.com/office/powerpoint/2010/main" val="1284589543"/>
      </p:ext>
    </p:extLst>
  </p:cSld>
  <p:clrMapOvr>
    <a:masterClrMapping/>
  </p:clrMapOvr>
</p:sld>
</file>

<file path=ppt/theme/theme1.xml><?xml version="1.0" encoding="utf-8"?>
<a:theme xmlns:a="http://schemas.openxmlformats.org/drawingml/2006/main" name="CMU PPT Theme">
  <a:themeElements>
    <a:clrScheme name="Custom 1">
      <a:dk1>
        <a:srgbClr val="000000"/>
      </a:dk1>
      <a:lt1>
        <a:srgbClr val="FFFFFF"/>
      </a:lt1>
      <a:dk2>
        <a:srgbClr val="75787B"/>
      </a:dk2>
      <a:lt2>
        <a:srgbClr val="C8C9C7"/>
      </a:lt2>
      <a:accent1>
        <a:srgbClr val="BB0000"/>
      </a:accent1>
      <a:accent2>
        <a:srgbClr val="75787B"/>
      </a:accent2>
      <a:accent3>
        <a:srgbClr val="00833C"/>
      </a:accent3>
      <a:accent4>
        <a:srgbClr val="F2A900"/>
      </a:accent4>
      <a:accent5>
        <a:srgbClr val="002C71"/>
      </a:accent5>
      <a:accent6>
        <a:srgbClr val="C8C9C7"/>
      </a:accent6>
      <a:hlink>
        <a:srgbClr val="BB0000"/>
      </a:hlink>
      <a:folHlink>
        <a:srgbClr val="82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305A81DC-F056-FF44-9553-6A4D4150B4C1}" vid="{22C4A014-A9D7-334E-98D6-A9C7E73BCA4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CMU PPT Theme</Template>
  <TotalTime>19576</TotalTime>
  <Words>5153</Words>
  <Application>Microsoft Macintosh PowerPoint</Application>
  <PresentationFormat>On-screen Show (16:9)</PresentationFormat>
  <Paragraphs>934</Paragraphs>
  <Slides>64</Slides>
  <Notes>60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64</vt:i4>
      </vt:variant>
    </vt:vector>
  </HeadingPairs>
  <TitlesOfParts>
    <vt:vector size="78" baseType="lpstr">
      <vt:lpstr>ＭＳ Ｐゴシック</vt:lpstr>
      <vt:lpstr>.AppleSystemUIFont</vt:lpstr>
      <vt:lpstr>45 Helvetica Light</vt:lpstr>
      <vt:lpstr>Arial</vt:lpstr>
      <vt:lpstr>Consolas</vt:lpstr>
      <vt:lpstr>Helvetica</vt:lpstr>
      <vt:lpstr>Melior</vt:lpstr>
      <vt:lpstr>Open Sans</vt:lpstr>
      <vt:lpstr>Open Sans Light</vt:lpstr>
      <vt:lpstr>Open Sans Regular</vt:lpstr>
      <vt:lpstr>Times</vt:lpstr>
      <vt:lpstr>Times New Roman</vt:lpstr>
      <vt:lpstr>Work Sans</vt:lpstr>
      <vt:lpstr>CMU PPT Theme</vt:lpstr>
      <vt:lpstr>PowerPoint Presentation</vt:lpstr>
      <vt:lpstr>Course Logistics  </vt:lpstr>
      <vt:lpstr>Outline  </vt:lpstr>
      <vt:lpstr>Typical note </vt:lpstr>
      <vt:lpstr>Typical note </vt:lpstr>
      <vt:lpstr>Typical note </vt:lpstr>
      <vt:lpstr>Typical note </vt:lpstr>
      <vt:lpstr>Typical note </vt:lpstr>
      <vt:lpstr>Typical note </vt:lpstr>
      <vt:lpstr>PowerPoint Presentation</vt:lpstr>
      <vt:lpstr>PowerPoint Presentation</vt:lpstr>
      <vt:lpstr>Codified vs. Narrative Data </vt:lpstr>
      <vt:lpstr>PowerPoint Presentation</vt:lpstr>
      <vt:lpstr>PowerPoint Presentation</vt:lpstr>
      <vt:lpstr>PowerPoint Presentation</vt:lpstr>
      <vt:lpstr>PowerPoint Presentation</vt:lpstr>
      <vt:lpstr>PowerPoint Presentation</vt:lpstr>
      <vt:lpstr>Measuring Document Similarity</vt:lpstr>
      <vt:lpstr>ROUGE score</vt:lpstr>
      <vt:lpstr>BERT score</vt:lpstr>
      <vt:lpstr>BERT score</vt:lpstr>
      <vt:lpstr>BERT score</vt:lpstr>
      <vt:lpstr>PowerPoint Presentation</vt:lpstr>
      <vt:lpstr>Outline  </vt:lpstr>
      <vt:lpstr>Bag of Words</vt:lpstr>
      <vt:lpstr>Bag of Words</vt:lpstr>
      <vt:lpstr>PowerPoint Presentation</vt:lpstr>
      <vt:lpstr>Bag of words model  </vt:lpstr>
      <vt:lpstr>PowerPoint Presentation</vt:lpstr>
      <vt:lpstr>PowerPoint Presentation</vt:lpstr>
      <vt:lpstr>Latent Dirichlet Allocation (LDA) </vt:lpstr>
      <vt:lpstr>PowerPoint Presentation</vt:lpstr>
      <vt:lpstr>LDA: Inference</vt:lpstr>
      <vt:lpstr>PowerPoint Presentation</vt:lpstr>
      <vt:lpstr>Evaluation</vt:lpstr>
      <vt:lpstr>PowerPoint Presentation</vt:lpstr>
      <vt:lpstr>Outline  </vt:lpstr>
      <vt:lpstr>What does NLP do?</vt:lpstr>
      <vt:lpstr>Application: AWS Comprehend Medical </vt:lpstr>
      <vt:lpstr>Outline  </vt:lpstr>
      <vt:lpstr>Examples</vt:lpstr>
      <vt:lpstr>PowerPoint Presentation</vt:lpstr>
      <vt:lpstr>PowerPoint Presentation</vt:lpstr>
      <vt:lpstr>PowerPoint Presentation</vt:lpstr>
      <vt:lpstr>PowerPoint Presentation</vt:lpstr>
      <vt:lpstr>PowerPoint Presentation</vt:lpstr>
      <vt:lpstr>Standardized Regression Coefficients</vt:lpstr>
      <vt:lpstr>Standardized Regression Coefficients</vt:lpstr>
      <vt:lpstr>Standardized Regression Coefficients</vt:lpstr>
      <vt:lpstr>PowerPoint Presentation</vt:lpstr>
      <vt:lpstr>PowerPoint Presentation</vt:lpstr>
      <vt:lpstr>Outline  </vt:lpstr>
      <vt:lpstr>PowerPoint Presentation</vt:lpstr>
      <vt:lpstr>BERT Refresher</vt:lpstr>
      <vt:lpstr>BERT vs. ClinicalBERT</vt:lpstr>
      <vt:lpstr>MLM Training Objective</vt:lpstr>
      <vt:lpstr>Classifier Head </vt:lpstr>
      <vt:lpstr>30d Readmit Prediction</vt:lpstr>
      <vt:lpstr>PowerPoint Presentation</vt:lpstr>
      <vt:lpstr>Problem: Context Window &lt; Note Length</vt:lpstr>
      <vt:lpstr>Scalable Readmission Prediction </vt:lpstr>
      <vt:lpstr>30D Readmission: Results </vt:lpstr>
      <vt:lpstr>Questions</vt:lpstr>
      <vt:lpstr>EOL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 Berger</dc:creator>
  <cp:lastModifiedBy>Adam Berger</cp:lastModifiedBy>
  <cp:revision>154</cp:revision>
  <cp:lastPrinted>2016-12-06T18:52:42Z</cp:lastPrinted>
  <dcterms:created xsi:type="dcterms:W3CDTF">2024-05-18T21:16:07Z</dcterms:created>
  <dcterms:modified xsi:type="dcterms:W3CDTF">2025-05-28T11:38:33Z</dcterms:modified>
</cp:coreProperties>
</file>